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6616" r:id="rId1"/>
    <p:sldMasterId id="2147486693" r:id="rId2"/>
  </p:sldMasterIdLst>
  <p:notesMasterIdLst>
    <p:notesMasterId r:id="rId47"/>
  </p:notesMasterIdLst>
  <p:handoutMasterIdLst>
    <p:handoutMasterId r:id="rId48"/>
  </p:handoutMasterIdLst>
  <p:sldIdLst>
    <p:sldId id="256" r:id="rId3"/>
    <p:sldId id="2142534305" r:id="rId4"/>
    <p:sldId id="2142534323" r:id="rId5"/>
    <p:sldId id="2142534341" r:id="rId6"/>
    <p:sldId id="2142534346" r:id="rId7"/>
    <p:sldId id="2142534361" r:id="rId8"/>
    <p:sldId id="2142534347" r:id="rId9"/>
    <p:sldId id="2142534363" r:id="rId10"/>
    <p:sldId id="2142534362" r:id="rId11"/>
    <p:sldId id="2142534348" r:id="rId12"/>
    <p:sldId id="2142534365" r:id="rId13"/>
    <p:sldId id="2142534364" r:id="rId14"/>
    <p:sldId id="2142534349" r:id="rId15"/>
    <p:sldId id="2142534343" r:id="rId16"/>
    <p:sldId id="2142534355" r:id="rId17"/>
    <p:sldId id="2142534356" r:id="rId18"/>
    <p:sldId id="2142534360" r:id="rId19"/>
    <p:sldId id="2142534366" r:id="rId20"/>
    <p:sldId id="2142534380" r:id="rId21"/>
    <p:sldId id="2142534381" r:id="rId22"/>
    <p:sldId id="2142534344" r:id="rId23"/>
    <p:sldId id="2142534345" r:id="rId24"/>
    <p:sldId id="2142534369" r:id="rId25"/>
    <p:sldId id="2142534358" r:id="rId26"/>
    <p:sldId id="2142534352" r:id="rId27"/>
    <p:sldId id="2142534354" r:id="rId28"/>
    <p:sldId id="2142534357" r:id="rId29"/>
    <p:sldId id="2142534332" r:id="rId30"/>
    <p:sldId id="2142534376" r:id="rId31"/>
    <p:sldId id="2142534377" r:id="rId32"/>
    <p:sldId id="2142534378" r:id="rId33"/>
    <p:sldId id="2142534379" r:id="rId34"/>
    <p:sldId id="2142534321" r:id="rId35"/>
    <p:sldId id="2142534371" r:id="rId36"/>
    <p:sldId id="2142534372" r:id="rId37"/>
    <p:sldId id="2142534373" r:id="rId38"/>
    <p:sldId id="2142534374" r:id="rId39"/>
    <p:sldId id="2142534375" r:id="rId40"/>
    <p:sldId id="2142534370" r:id="rId41"/>
    <p:sldId id="2142534367" r:id="rId42"/>
    <p:sldId id="2142534340" r:id="rId43"/>
    <p:sldId id="2626" r:id="rId44"/>
    <p:sldId id="257" r:id="rId45"/>
    <p:sldId id="2142534301" r:id="rId46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670FF"/>
    <a:srgbClr val="F05A28"/>
    <a:srgbClr val="FFB600"/>
    <a:srgbClr val="244EFF"/>
    <a:srgbClr val="1254FF"/>
    <a:srgbClr val="9B4C9C"/>
    <a:srgbClr val="6DC8D7"/>
    <a:srgbClr val="4E87C0"/>
    <a:srgbClr val="244E95"/>
    <a:srgbClr val="387F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2978" autoAdjust="0"/>
  </p:normalViewPr>
  <p:slideViewPr>
    <p:cSldViewPr snapToGrid="0">
      <p:cViewPr varScale="1">
        <p:scale>
          <a:sx n="99" d="100"/>
          <a:sy n="99" d="100"/>
        </p:scale>
        <p:origin x="960" y="78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11/2/2024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11/2/2024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114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652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059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92185-EE12-4DA1-882C-B515C23B258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0268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5C22D1-A9D3-948F-32F8-6DC852126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10BA43D-0E52-1935-1DCB-E424DD430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9DDAFE0-8F15-5E46-5CAE-A71684960E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1" name="Picture 10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DDE3CDDC-04E3-13C0-D77A-678E0577B7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12832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03C0F74C-57E5-928F-488B-9086211C4E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97031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26BA65A-0D82-C69D-A551-D8F6A3B42A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" t="48578" r="228" b="10513"/>
          <a:stretch/>
        </p:blipFill>
        <p:spPr>
          <a:xfrm>
            <a:off x="-1125875" y="2409509"/>
            <a:ext cx="18540294" cy="53048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72FFE6D5-E2A5-5B11-8B13-E0D7E62373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6200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08352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F2F8CD7-A1E7-800B-C4FB-7A6624C861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4" name="Picture 13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3704DA94-87E6-1E98-C264-009BDF2FD6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723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8A5AEBD-F3C1-2117-81D5-36BBEAF59D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A04D842E-E0B5-8B64-858A-E0492B95E3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2686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70741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26670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343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3312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5324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542E7D7-798B-3F09-3E6C-11E6F4DF365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751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98402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343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3312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5324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542E7D7-798B-3F09-3E6C-11E6F4DF365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751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029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72" y="2384274"/>
            <a:ext cx="3449083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288350" y="2384274"/>
            <a:ext cx="3676259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327604" y="2384274"/>
            <a:ext cx="3593779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9">
            <a:extLst>
              <a:ext uri="{FF2B5EF4-FFF2-40B4-BE49-F238E27FC236}">
                <a16:creationId xmlns:a16="http://schemas.microsoft.com/office/drawing/2014/main" id="{A9EDAF43-E5DE-F235-933A-23D16248D509}"/>
              </a:ext>
            </a:extLst>
          </p:cNvPr>
          <p:cNvSpPr txBox="1">
            <a:spLocks/>
          </p:cNvSpPr>
          <p:nvPr userDrawn="1"/>
        </p:nvSpPr>
        <p:spPr>
          <a:xfrm>
            <a:off x="476272" y="1821034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5D7E93C0-A374-6EBA-2EE0-1A84DB64B2E4}"/>
              </a:ext>
            </a:extLst>
          </p:cNvPr>
          <p:cNvSpPr txBox="1">
            <a:spLocks/>
          </p:cNvSpPr>
          <p:nvPr userDrawn="1"/>
        </p:nvSpPr>
        <p:spPr>
          <a:xfrm>
            <a:off x="4329001" y="1821034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itle 9">
            <a:extLst>
              <a:ext uri="{FF2B5EF4-FFF2-40B4-BE49-F238E27FC236}">
                <a16:creationId xmlns:a16="http://schemas.microsoft.com/office/drawing/2014/main" id="{814F3F8A-838D-35E9-587E-813E62EAED92}"/>
              </a:ext>
            </a:extLst>
          </p:cNvPr>
          <p:cNvSpPr txBox="1">
            <a:spLocks/>
          </p:cNvSpPr>
          <p:nvPr userDrawn="1"/>
        </p:nvSpPr>
        <p:spPr>
          <a:xfrm>
            <a:off x="8472300" y="1806425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88578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53645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49B39E8D-B066-03CF-F66E-A9087A4B9E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99192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8CFBC5B-F134-5167-C695-3ACFDE9F82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98" y="6414701"/>
            <a:ext cx="1918213" cy="4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9833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1305F64-96CE-C12E-51B4-F48B44A225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98" y="6405320"/>
            <a:ext cx="1918213" cy="4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5701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ity behind a bridge">
            <a:extLst>
              <a:ext uri="{FF2B5EF4-FFF2-40B4-BE49-F238E27FC236}">
                <a16:creationId xmlns:a16="http://schemas.microsoft.com/office/drawing/2014/main" id="{ED3C13F0-E02E-23E8-C7A3-49D7523AB5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9" y="-678642"/>
            <a:ext cx="12192000" cy="559371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81E56B3-B08C-9895-CE0E-9E67915897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7601384D-582F-112C-C521-4D736807783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2809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780" y="1242131"/>
            <a:ext cx="10113264" cy="2496654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E48FE65-4568-B537-8A22-8E3EB21E0F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2" name="Picture 11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1AA01071-82A1-E697-D427-15393F3DD1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83989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1276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C339F9C2-2D5C-CDC8-F71A-1EB68CBC3E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74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62.xml"/><Relationship Id="rId21" Type="http://schemas.openxmlformats.org/officeDocument/2006/relationships/image" Target="../media/image15.png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69.xml"/><Relationship Id="rId19" Type="http://schemas.openxmlformats.org/officeDocument/2006/relationships/slideLayout" Target="../slideLayouts/slideLayout78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Relationship Id="rId22" Type="http://schemas.openxmlformats.org/officeDocument/2006/relationships/image" Target="../media/image1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CB6A231-FDA0-4934-8BA0-A596EDC9CBCD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DA4F634-49BD-E2B3-DD05-79677334A42D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06852321-FFB0-DA05-42B8-FA31398633CA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51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94" r:id="rId1"/>
    <p:sldLayoutId id="2147486695" r:id="rId2"/>
    <p:sldLayoutId id="2147486696" r:id="rId3"/>
    <p:sldLayoutId id="2147486697" r:id="rId4"/>
    <p:sldLayoutId id="2147486698" r:id="rId5"/>
    <p:sldLayoutId id="2147486699" r:id="rId6"/>
    <p:sldLayoutId id="2147486700" r:id="rId7"/>
    <p:sldLayoutId id="2147486701" r:id="rId8"/>
    <p:sldLayoutId id="2147486702" r:id="rId9"/>
    <p:sldLayoutId id="2147486703" r:id="rId10"/>
    <p:sldLayoutId id="2147486704" r:id="rId11"/>
    <p:sldLayoutId id="2147486705" r:id="rId12"/>
    <p:sldLayoutId id="2147486706" r:id="rId13"/>
    <p:sldLayoutId id="2147486707" r:id="rId14"/>
    <p:sldLayoutId id="2147486708" r:id="rId15"/>
    <p:sldLayoutId id="2147486709" r:id="rId16"/>
    <p:sldLayoutId id="2147486710" r:id="rId17"/>
    <p:sldLayoutId id="2147486711" r:id="rId18"/>
    <p:sldLayoutId id="2147486712" r:id="rId19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anjula.ganepola@ibm.com" TargetMode="External"/><Relationship Id="rId1" Type="http://schemas.openxmlformats.org/officeDocument/2006/relationships/slideLayout" Target="../slideLayouts/slideLayout6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marketplace.visualstudio.com/items?itemName=IBM.vscode-sourceorbit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idengroup.com/how-to-configure-and-use-ssh-on-ibm-i/" TargetMode="External"/><Relationship Id="rId3" Type="http://schemas.openxmlformats.org/officeDocument/2006/relationships/hyperlink" Target="https://github.com/IBM/ibmi-ci" TargetMode="External"/><Relationship Id="rId7" Type="http://schemas.openxmlformats.org/officeDocument/2006/relationships/hyperlink" Target="https://github.com/IBM/sourceorbit" TargetMode="External"/><Relationship Id="rId2" Type="http://schemas.openxmlformats.org/officeDocument/2006/relationships/hyperlink" Target="https://www.npmjs.com/package/@ibm/ibmi-ci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ibm.github.io/sourceorbit/#/" TargetMode="External"/><Relationship Id="rId5" Type="http://schemas.openxmlformats.org/officeDocument/2006/relationships/hyperlink" Target="https://marketplace.visualstudio.com/items?itemName=IBM.vscode-sourceorbit" TargetMode="External"/><Relationship Id="rId4" Type="http://schemas.openxmlformats.org/officeDocument/2006/relationships/hyperlink" Target="https://www.npmjs.com/package/@ibm/sourceorbit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IBMSystems" TargetMode="External"/><Relationship Id="rId13" Type="http://schemas.openxmlformats.org/officeDocument/2006/relationships/hyperlink" Target="https://twitter.com/ITJungleNews" TargetMode="External"/><Relationship Id="rId3" Type="http://schemas.openxmlformats.org/officeDocument/2006/relationships/hyperlink" Target="https://www.ibm.com/it-infrastructure/us-en/resources/power/i-strategy-roadmap/" TargetMode="External"/><Relationship Id="rId7" Type="http://schemas.openxmlformats.org/officeDocument/2006/relationships/hyperlink" Target="https://www.fortra.com/resources/guides/ibm-i-marketplace-survey-results" TargetMode="External"/><Relationship Id="rId12" Type="http://schemas.openxmlformats.org/officeDocument/2006/relationships/hyperlink" Target="https://twitter.com/IBMimag" TargetMode="External"/><Relationship Id="rId2" Type="http://schemas.openxmlformats.org/officeDocument/2006/relationships/hyperlink" Target="https://www.ibm.com/it-infrastructure/power/os/ibm-i" TargetMode="External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-01.ibm.com/support/docview.wss?uid=nas8N1022087" TargetMode="External"/><Relationship Id="rId11" Type="http://schemas.openxmlformats.org/officeDocument/2006/relationships/hyperlink" Target="https://twitter.com/IBMSystemsISVs" TargetMode="External"/><Relationship Id="rId5" Type="http://schemas.openxmlformats.org/officeDocument/2006/relationships/hyperlink" Target="https://www.ibm.com/support/lifecycle/" TargetMode="External"/><Relationship Id="rId15" Type="http://schemas.openxmlformats.org/officeDocument/2006/relationships/hyperlink" Target="https://twitter.com/SiDforIBMi" TargetMode="External"/><Relationship Id="rId10" Type="http://schemas.openxmlformats.org/officeDocument/2006/relationships/hyperlink" Target="https://twitter.com/IBMChampions" TargetMode="External"/><Relationship Id="rId4" Type="http://schemas.openxmlformats.org/officeDocument/2006/relationships/hyperlink" Target="https://www.ibm.com/it-infrastructure/us-en/resources/power/ibm-i-customer-stories/" TargetMode="External"/><Relationship Id="rId9" Type="http://schemas.openxmlformats.org/officeDocument/2006/relationships/hyperlink" Target="https://twitter.com/COMMONug" TargetMode="External"/><Relationship Id="rId14" Type="http://schemas.openxmlformats.org/officeDocument/2006/relationships/hyperlink" Target="https://twitter.com/SAPonIBMi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3B8FA5-CBD7-A09C-3FC6-6691DEB507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300" dirty="0"/>
              <a:t>Automating Builds in Git on IBM i</a:t>
            </a: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F1FDEAF7-9AEA-FD8B-0EF2-068D5DDAD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8041" y="4455619"/>
            <a:ext cx="6590409" cy="1643429"/>
          </a:xfrm>
        </p:spPr>
        <p:txBody>
          <a:bodyPr>
            <a:noAutofit/>
          </a:bodyPr>
          <a:lstStyle/>
          <a:p>
            <a:pPr marL="0" marR="0" lvl="0" indent="0" algn="l" defTabSz="6095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Sanjula Ganepola, IBM</a:t>
            </a:r>
          </a:p>
          <a:p>
            <a:pPr marL="0" marR="0" lvl="0" indent="0" algn="l" defTabSz="6095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Software Developer</a:t>
            </a:r>
          </a:p>
          <a:p>
            <a:pPr marL="0" marR="0" lvl="0" indent="0" algn="l" defTabSz="6095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  <a:hlinkClick r:id="rId2"/>
              </a:rPr>
              <a:t>sanjula.ganepola@ibm.com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095223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Build Server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CD6695-F577-B7D2-022F-9DB2D1C2D0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253" r="1496" b="54942"/>
          <a:stretch/>
        </p:blipFill>
        <p:spPr>
          <a:xfrm>
            <a:off x="9403881" y="738276"/>
            <a:ext cx="2646948" cy="22551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A20AC7-24B7-EEA8-454D-EB5D25FA5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86" y="1577316"/>
            <a:ext cx="6338368" cy="4407654"/>
          </a:xfrm>
          <a:prstGeom prst="rect">
            <a:avLst/>
          </a:prstGeom>
        </p:spPr>
      </p:pic>
      <p:sp>
        <p:nvSpPr>
          <p:cNvPr id="9" name="Text Placeholder 22">
            <a:extLst>
              <a:ext uri="{FF2B5EF4-FFF2-40B4-BE49-F238E27FC236}">
                <a16:creationId xmlns:a16="http://schemas.microsoft.com/office/drawing/2014/main" id="{5481FDBE-A899-7C78-0C6D-99AE144822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4886" y="995591"/>
            <a:ext cx="6338368" cy="394374"/>
          </a:xfrm>
        </p:spPr>
        <p:txBody>
          <a:bodyPr/>
          <a:lstStyle/>
          <a:p>
            <a:pPr marL="0" indent="0" algn="ctr"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Let’s go one step further and automate this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80F2F8-8955-B28A-4125-A23CCB68485E}"/>
              </a:ext>
            </a:extLst>
          </p:cNvPr>
          <p:cNvSpPr txBox="1"/>
          <p:nvPr/>
        </p:nvSpPr>
        <p:spPr>
          <a:xfrm>
            <a:off x="7975089" y="3175654"/>
            <a:ext cx="141916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Generate save files when releases are created</a:t>
            </a:r>
            <a:endParaRPr lang="en-CA" sz="1300" dirty="0">
              <a:latin typeface="+mj-lt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0076AC3-274A-98F2-9CCD-BD6BBA069864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7062877" y="3175654"/>
            <a:ext cx="912212" cy="44627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1738FF6-1153-5E20-A6ED-87E3671E104C}"/>
              </a:ext>
            </a:extLst>
          </p:cNvPr>
          <p:cNvSpPr txBox="1"/>
          <p:nvPr/>
        </p:nvSpPr>
        <p:spPr>
          <a:xfrm>
            <a:off x="5714087" y="5452449"/>
            <a:ext cx="161829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Automate build into branch library when Git branch is updated</a:t>
            </a:r>
            <a:endParaRPr lang="en-CA" sz="1300" dirty="0">
              <a:latin typeface="+mj-l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645B45-ED2A-72BF-7DE6-38E5AE49AEF9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3174271" y="5563402"/>
            <a:ext cx="2539816" cy="33532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1832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How to create workflows?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5CA889-05E1-E2CC-9D7F-4C3806EEA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47" y="1255831"/>
            <a:ext cx="10837306" cy="491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547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How to achieve automation with IBM </a:t>
            </a:r>
            <a:r>
              <a:rPr lang="en-CA" b="1" dirty="0" err="1">
                <a:latin typeface="+mj-lt"/>
              </a:rPr>
              <a:t>i</a:t>
            </a:r>
            <a:r>
              <a:rPr lang="en-CA" b="1" dirty="0">
                <a:latin typeface="+mj-lt"/>
              </a:rPr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BB334D-7D6F-8BE5-B83E-4E1A2A303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01" y="1284936"/>
            <a:ext cx="11314597" cy="486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43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Unlock Automated Builds with</a:t>
            </a:r>
            <a:br>
              <a:rPr lang="en-US" sz="4500" b="1" dirty="0">
                <a:latin typeface="+mj-lt"/>
              </a:rPr>
            </a:br>
            <a:r>
              <a:rPr lang="en-US" sz="4500" b="1" dirty="0" err="1">
                <a:latin typeface="+mj-lt"/>
              </a:rPr>
              <a:t>ibmi</a:t>
            </a:r>
            <a:r>
              <a:rPr lang="en-US" sz="4500" b="1" dirty="0">
                <a:latin typeface="+mj-lt"/>
              </a:rPr>
              <a:t>-ci</a:t>
            </a:r>
          </a:p>
        </p:txBody>
      </p:sp>
    </p:spTree>
    <p:extLst>
      <p:ext uri="{BB962C8B-B14F-4D97-AF65-F5344CB8AC3E}">
        <p14:creationId xmlns:p14="http://schemas.microsoft.com/office/powerpoint/2010/main" val="628016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764729"/>
            <a:ext cx="5785104" cy="5414147"/>
          </a:xfrm>
        </p:spPr>
        <p:txBody>
          <a:bodyPr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A CLI tool to simplify working with IBM </a:t>
            </a:r>
            <a:r>
              <a:rPr lang="en-CA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from pipelines (ex. GitHub Actions, GitLab CICD, etc.)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Outline a series of steps to perform with the first default step being to connect to an IBM </a:t>
            </a:r>
            <a:r>
              <a:rPr lang="en-CA" dirty="0" err="1">
                <a:latin typeface="+mj-lt"/>
              </a:rPr>
              <a:t>i</a:t>
            </a:r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Requirements</a:t>
            </a:r>
          </a:p>
          <a:p>
            <a:pPr lvl="1"/>
            <a:r>
              <a:rPr lang="en-CA" dirty="0">
                <a:latin typeface="+mj-lt"/>
              </a:rPr>
              <a:t>SSH server is running on IBM </a:t>
            </a:r>
            <a:r>
              <a:rPr lang="en-CA" dirty="0" err="1">
                <a:latin typeface="+mj-lt"/>
              </a:rPr>
              <a:t>i</a:t>
            </a:r>
            <a:endParaRPr lang="en-CA" dirty="0">
              <a:latin typeface="+mj-lt"/>
            </a:endParaRPr>
          </a:p>
          <a:p>
            <a:pPr lvl="1"/>
            <a:r>
              <a:rPr lang="en-CA" dirty="0">
                <a:latin typeface="+mj-lt"/>
              </a:rPr>
              <a:t>Node.js needs to be installed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Installation</a:t>
            </a:r>
          </a:p>
          <a:p>
            <a:pPr lvl="1"/>
            <a:r>
              <a:rPr lang="en-CA" dirty="0" err="1">
                <a:latin typeface="+mj-lt"/>
              </a:rPr>
              <a:t>npm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i</a:t>
            </a:r>
            <a:r>
              <a:rPr lang="en-CA" dirty="0">
                <a:latin typeface="+mj-lt"/>
              </a:rPr>
              <a:t> -g @ibm/ibmi-ci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Establishing IBM </a:t>
            </a:r>
            <a:r>
              <a:rPr lang="en-CA" dirty="0" err="1">
                <a:latin typeface="+mj-lt"/>
              </a:rPr>
              <a:t>i</a:t>
            </a:r>
            <a:r>
              <a:rPr lang="en-CA" dirty="0">
                <a:latin typeface="+mj-lt"/>
              </a:rPr>
              <a:t> connection</a:t>
            </a:r>
          </a:p>
          <a:p>
            <a:pPr lvl="1"/>
            <a:r>
              <a:rPr lang="en-CA" dirty="0">
                <a:latin typeface="+mj-lt"/>
              </a:rPr>
              <a:t>Required</a:t>
            </a:r>
          </a:p>
          <a:p>
            <a:pPr lvl="2"/>
            <a:r>
              <a:rPr lang="en-CA" dirty="0">
                <a:latin typeface="+mj-lt"/>
              </a:rPr>
              <a:t>IBMI_HOST</a:t>
            </a:r>
          </a:p>
          <a:p>
            <a:pPr lvl="2"/>
            <a:r>
              <a:rPr lang="en-CA" dirty="0">
                <a:latin typeface="+mj-lt"/>
              </a:rPr>
              <a:t>IBMI_USER</a:t>
            </a:r>
          </a:p>
          <a:p>
            <a:pPr lvl="2"/>
            <a:r>
              <a:rPr lang="en-CA" dirty="0">
                <a:latin typeface="+mj-lt"/>
              </a:rPr>
              <a:t>IBMI_SSH_POST</a:t>
            </a:r>
          </a:p>
          <a:p>
            <a:pPr lvl="1"/>
            <a:r>
              <a:rPr lang="en-CA" dirty="0">
                <a:latin typeface="+mj-lt"/>
              </a:rPr>
              <a:t>At least one required</a:t>
            </a:r>
          </a:p>
          <a:p>
            <a:pPr lvl="2"/>
            <a:r>
              <a:rPr lang="en-CA" dirty="0">
                <a:latin typeface="+mj-lt"/>
              </a:rPr>
              <a:t>IBMI_PASSWORD</a:t>
            </a:r>
          </a:p>
          <a:p>
            <a:pPr lvl="2"/>
            <a:r>
              <a:rPr lang="en-CA" dirty="0">
                <a:latin typeface="+mj-lt"/>
              </a:rPr>
              <a:t>IBMI_PRIVATE_KEY</a:t>
            </a:r>
          </a:p>
          <a:p>
            <a:pPr lvl="2"/>
            <a:endParaRPr lang="en-CA" dirty="0">
              <a:latin typeface="+mj-lt"/>
            </a:endParaRPr>
          </a:p>
          <a:p>
            <a:pPr lvl="1"/>
            <a:endParaRPr lang="en-CA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ED7C9A-B7FD-8034-1222-D05300849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20856"/>
            <a:ext cx="5704536" cy="36366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354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CLI Usage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5673028" cy="541414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j-lt"/>
              </a:rPr>
              <a:t>--</a:t>
            </a:r>
            <a:r>
              <a:rPr lang="en-US" dirty="0" err="1">
                <a:latin typeface="+mj-lt"/>
              </a:rPr>
              <a:t>lcwd</a:t>
            </a:r>
            <a:r>
              <a:rPr lang="en-US" dirty="0">
                <a:latin typeface="+mj-lt"/>
              </a:rPr>
              <a:t> &lt;</a:t>
            </a:r>
            <a:r>
              <a:rPr lang="en-US" dirty="0" err="1">
                <a:latin typeface="+mj-lt"/>
              </a:rPr>
              <a:t>localDirectory</a:t>
            </a:r>
            <a:r>
              <a:rPr lang="en-US" dirty="0">
                <a:latin typeface="+mj-lt"/>
              </a:rPr>
              <a:t>&gt;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--</a:t>
            </a:r>
            <a:r>
              <a:rPr lang="en-US" dirty="0" err="1">
                <a:latin typeface="+mj-lt"/>
              </a:rPr>
              <a:t>rcwd</a:t>
            </a:r>
            <a:r>
              <a:rPr lang="en-US" dirty="0">
                <a:latin typeface="+mj-lt"/>
              </a:rPr>
              <a:t> &lt;</a:t>
            </a:r>
            <a:r>
              <a:rPr lang="en-US" dirty="0" err="1">
                <a:latin typeface="+mj-lt"/>
              </a:rPr>
              <a:t>remoteDirectory</a:t>
            </a:r>
            <a:r>
              <a:rPr lang="en-US" dirty="0">
                <a:latin typeface="+mj-lt"/>
              </a:rPr>
              <a:t>&gt;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--push &lt;</a:t>
            </a:r>
            <a:r>
              <a:rPr lang="en-US" dirty="0" err="1">
                <a:latin typeface="+mj-lt"/>
              </a:rPr>
              <a:t>remoteRelativeDirectory</a:t>
            </a:r>
            <a:r>
              <a:rPr lang="en-US" dirty="0">
                <a:latin typeface="+mj-lt"/>
              </a:rPr>
              <a:t>&gt;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--pull &lt;</a:t>
            </a:r>
            <a:r>
              <a:rPr lang="en-US" dirty="0" err="1">
                <a:latin typeface="+mj-lt"/>
              </a:rPr>
              <a:t>remoteRelativeDirectory</a:t>
            </a:r>
            <a:r>
              <a:rPr lang="en-US" dirty="0">
                <a:latin typeface="+mj-lt"/>
              </a:rPr>
              <a:t>&gt;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--get &lt;</a:t>
            </a:r>
            <a:r>
              <a:rPr lang="en-US" dirty="0" err="1">
                <a:latin typeface="+mj-lt"/>
              </a:rPr>
              <a:t>remoteRelativeDirectory</a:t>
            </a:r>
            <a:r>
              <a:rPr lang="en-US" dirty="0">
                <a:latin typeface="+mj-lt"/>
              </a:rPr>
              <a:t>&gt; &lt;</a:t>
            </a:r>
            <a:r>
              <a:rPr lang="en-US" dirty="0" err="1">
                <a:latin typeface="+mj-lt"/>
              </a:rPr>
              <a:t>localRelativePath</a:t>
            </a:r>
            <a:r>
              <a:rPr lang="en-US" dirty="0">
                <a:latin typeface="+mj-lt"/>
              </a:rPr>
              <a:t>&gt;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--</a:t>
            </a:r>
            <a:r>
              <a:rPr lang="en-US" dirty="0" err="1">
                <a:latin typeface="+mj-lt"/>
              </a:rPr>
              <a:t>cmd</a:t>
            </a:r>
            <a:r>
              <a:rPr lang="en-US" dirty="0">
                <a:latin typeface="+mj-lt"/>
              </a:rPr>
              <a:t> &lt;</a:t>
            </a:r>
            <a:r>
              <a:rPr lang="en-US" dirty="0" err="1">
                <a:latin typeface="+mj-lt"/>
              </a:rPr>
              <a:t>shellCommand</a:t>
            </a:r>
            <a:r>
              <a:rPr lang="en-US" dirty="0">
                <a:latin typeface="+mj-lt"/>
              </a:rPr>
              <a:t>&gt;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--cl &lt;</a:t>
            </a:r>
            <a:r>
              <a:rPr lang="en-US" dirty="0" err="1">
                <a:latin typeface="+mj-lt"/>
              </a:rPr>
              <a:t>clCommand</a:t>
            </a:r>
            <a:r>
              <a:rPr lang="en-US" dirty="0">
                <a:latin typeface="+mj-lt"/>
              </a:rPr>
              <a:t>&gt;</a:t>
            </a:r>
            <a:endParaRPr lang="en-CA" dirty="0">
              <a:latin typeface="+mj-lt"/>
            </a:endParaRP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F824431B-CEDB-69D5-3D30-C55D453C271C}"/>
              </a:ext>
            </a:extLst>
          </p:cNvPr>
          <p:cNvSpPr txBox="1">
            <a:spLocks/>
          </p:cNvSpPr>
          <p:nvPr/>
        </p:nvSpPr>
        <p:spPr>
          <a:xfrm>
            <a:off x="5983924" y="832103"/>
            <a:ext cx="5785104" cy="5414147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US" dirty="0">
                <a:latin typeface="+mj-lt"/>
              </a:rPr>
              <a:t>Sets the current working directory on the local system</a:t>
            </a: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r>
              <a:rPr lang="en-US" dirty="0">
                <a:latin typeface="+mj-lt"/>
              </a:rPr>
              <a:t>Sets the current working directory on the remote system. It will be created if it does not exist.</a:t>
            </a: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r>
              <a:rPr lang="en-US" dirty="0">
                <a:latin typeface="+mj-lt"/>
              </a:rPr>
              <a:t>Pushes the current working directory to a chosen directory on the IBM i</a:t>
            </a: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r>
              <a:rPr lang="en-US" dirty="0">
                <a:latin typeface="+mj-lt"/>
              </a:rPr>
              <a:t>Pulls a directory from IBM i to the local current working directory</a:t>
            </a: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r>
              <a:rPr lang="en-US" dirty="0">
                <a:latin typeface="+mj-lt"/>
              </a:rPr>
              <a:t>Gets a specific file from IBM i</a:t>
            </a: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r>
              <a:rPr lang="en-US" dirty="0">
                <a:latin typeface="+mj-lt"/>
              </a:rPr>
              <a:t>Execute a command on the remote system</a:t>
            </a: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r>
              <a:rPr lang="en-US" dirty="0">
                <a:latin typeface="+mj-lt"/>
              </a:rPr>
              <a:t>Execute a CL command on the remote system</a:t>
            </a:r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60502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0DA68E65-5DE1-77AE-DEE2-E7E4F98B3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037" y="2148549"/>
            <a:ext cx="7817230" cy="26022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Simplistic Example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483397-A949-165A-FA9F-961F3EBDE0CF}"/>
              </a:ext>
            </a:extLst>
          </p:cNvPr>
          <p:cNvSpPr txBox="1"/>
          <p:nvPr/>
        </p:nvSpPr>
        <p:spPr>
          <a:xfrm>
            <a:off x="10246652" y="2286079"/>
            <a:ext cx="1757609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Set the remote working directory to ./builds/</a:t>
            </a:r>
            <a:r>
              <a:rPr lang="en-US" sz="1300" dirty="0" err="1">
                <a:latin typeface="+mj-lt"/>
              </a:rPr>
              <a:t>myproject</a:t>
            </a:r>
            <a:endParaRPr lang="en-CA" sz="1300" dirty="0">
              <a:latin typeface="+mj-l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1221C8-4F4E-6D6E-3663-712B270D3E30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303168" y="2632328"/>
            <a:ext cx="2943484" cy="36955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35A68FD-79DB-A8EB-A2F3-7C435A30B643}"/>
              </a:ext>
            </a:extLst>
          </p:cNvPr>
          <p:cNvSpPr txBox="1"/>
          <p:nvPr/>
        </p:nvSpPr>
        <p:spPr>
          <a:xfrm>
            <a:off x="10246653" y="3508935"/>
            <a:ext cx="175760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Create build library if it does not exist</a:t>
            </a:r>
            <a:endParaRPr lang="en-CA" sz="1300" dirty="0">
              <a:latin typeface="+mj-l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5FF76C-36BF-09A4-D5A5-EAC6DDF34561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7848172" y="3755157"/>
            <a:ext cx="2398481" cy="180929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50C71D-354B-73AE-BC4C-4D038289AC53}"/>
              </a:ext>
            </a:extLst>
          </p:cNvPr>
          <p:cNvSpPr txBox="1"/>
          <p:nvPr/>
        </p:nvSpPr>
        <p:spPr>
          <a:xfrm>
            <a:off x="128440" y="2510589"/>
            <a:ext cx="167232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Upload the local working directory to the remote working directory (.)</a:t>
            </a:r>
            <a:endParaRPr lang="en-CA" sz="13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3E97B1-8BDA-3199-2AC9-C99841F5BFFE}"/>
              </a:ext>
            </a:extLst>
          </p:cNvPr>
          <p:cNvSpPr txBox="1"/>
          <p:nvPr/>
        </p:nvSpPr>
        <p:spPr>
          <a:xfrm>
            <a:off x="128440" y="3913945"/>
            <a:ext cx="167232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Build project with </a:t>
            </a:r>
            <a:r>
              <a:rPr lang="en-US" sz="1300" dirty="0" err="1">
                <a:latin typeface="+mj-lt"/>
              </a:rPr>
              <a:t>gmake</a:t>
            </a:r>
            <a:endParaRPr lang="en-CA" sz="1300" dirty="0">
              <a:latin typeface="+mj-lt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D62C07-D465-B460-C69A-04C3D8FF282F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800766" y="4160167"/>
            <a:ext cx="871603" cy="19180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3BB6FA-A21A-C62B-7185-0332A55ECC2F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800765" y="2956865"/>
            <a:ext cx="871604" cy="49799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E23F6D4-401B-AE3B-17D7-422ACBE182B9}"/>
              </a:ext>
            </a:extLst>
          </p:cNvPr>
          <p:cNvSpPr txBox="1"/>
          <p:nvPr/>
        </p:nvSpPr>
        <p:spPr>
          <a:xfrm>
            <a:off x="3192129" y="5442923"/>
            <a:ext cx="174023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Suppress errors and continue execution</a:t>
            </a:r>
            <a:endParaRPr lang="en-CA" sz="1300" dirty="0">
              <a:latin typeface="+mj-lt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989D3E-F266-9CAC-3517-6AC8820D641B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3517855" y="4074736"/>
            <a:ext cx="544393" cy="1368187"/>
          </a:xfrm>
          <a:prstGeom prst="straightConnector1">
            <a:avLst/>
          </a:prstGeom>
          <a:ln>
            <a:solidFill>
              <a:srgbClr val="F05A28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AEB4862-DDAC-9EAD-E836-F3BDA79914EE}"/>
              </a:ext>
            </a:extLst>
          </p:cNvPr>
          <p:cNvSpPr txBox="1"/>
          <p:nvPr/>
        </p:nvSpPr>
        <p:spPr>
          <a:xfrm>
            <a:off x="5515276" y="4764529"/>
            <a:ext cx="451399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solidFill>
                  <a:schemeClr val="tx2">
                    <a:lumMod val="25000"/>
                  </a:schemeClr>
                </a:solidFill>
                <a:latin typeface="+mj-lt"/>
              </a:rPr>
              <a:t>⭐IBM i connection is specified as environment variables</a:t>
            </a:r>
            <a:endParaRPr lang="en-CA" sz="1300" dirty="0">
              <a:solidFill>
                <a:schemeClr val="tx2">
                  <a:lumMod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71697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GitHub Action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5DD19B-45D2-C8B7-3D9E-4F9F00944989}"/>
              </a:ext>
            </a:extLst>
          </p:cNvPr>
          <p:cNvSpPr txBox="1"/>
          <p:nvPr/>
        </p:nvSpPr>
        <p:spPr>
          <a:xfrm>
            <a:off x="1768240" y="1074425"/>
            <a:ext cx="8655519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jobs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CA" sz="15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ibmi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-build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COMMON1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runs-on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ubuntu-latest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CA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Checkout repository and setup node steps omitted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en-US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Install Dependencies</a:t>
            </a:r>
            <a:endParaRPr lang="en-US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i -g @ibm/ibmi-ci</a:t>
            </a:r>
            <a:endParaRPr lang="en-US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Deploy to IBM 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CA" sz="1500" b="0" dirty="0">
                <a:solidFill>
                  <a:srgbClr val="CD3131"/>
                </a:solidFill>
                <a:effectLst/>
                <a:latin typeface="Consolas" panose="020B0609020204030204" pitchFamily="49" charset="0"/>
              </a:rPr>
              <a:t> 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ici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\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   --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cmd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"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mkdir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-p './builds/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ics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_${GITHUB_HEAD_REF}'" \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   --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rcwd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"./builds/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ics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_${GITHUB_HEAD_REF}" \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   --push "." \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   --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cmd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"/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QOpenSys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/pkgs/bin/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gmake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BIN_LIB=CMPSYS"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IBMI_HOST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${{ 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secrets</a:t>
            </a:r>
            <a:r>
              <a:rPr lang="en-CA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IBMI_HOST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}}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IBMI_USER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${{ 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secrets</a:t>
            </a:r>
            <a:r>
              <a:rPr lang="en-CA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IBMI_USER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}}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IBMI_PASSWORD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${{ 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secrets</a:t>
            </a:r>
            <a:r>
              <a:rPr lang="en-CA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IBMI_PASSWORD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}}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IBMI_SSH_PORT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${{ 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secrets</a:t>
            </a:r>
            <a:r>
              <a:rPr lang="en-CA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IBMI_SSH_PORT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1A9FB7-02CB-4C4D-C445-F0498F9D7BBA}"/>
              </a:ext>
            </a:extLst>
          </p:cNvPr>
          <p:cNvSpPr txBox="1"/>
          <p:nvPr/>
        </p:nvSpPr>
        <p:spPr>
          <a:xfrm>
            <a:off x="426823" y="4310517"/>
            <a:ext cx="167232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IBM i connection is specified as environment variables</a:t>
            </a:r>
            <a:endParaRPr lang="en-CA" sz="1300" dirty="0">
              <a:latin typeface="+mj-lt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6F73E3-9DF4-0D50-FEE2-4553BA03D51D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099148" y="4756793"/>
            <a:ext cx="518924" cy="36385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685F5C0-64D1-CFA4-00A2-BE208EB2046D}"/>
              </a:ext>
            </a:extLst>
          </p:cNvPr>
          <p:cNvSpPr txBox="1"/>
          <p:nvPr/>
        </p:nvSpPr>
        <p:spPr>
          <a:xfrm>
            <a:off x="10007567" y="2603716"/>
            <a:ext cx="175760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GITHUB_HEAD_REF is the head ref or source branch of the pull request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2248F3-1889-759E-5DE7-FA9DE8610AB9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7247823" y="3049992"/>
            <a:ext cx="2759744" cy="1011869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510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Why use environments?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737C30-ED69-AA64-44F6-10A8DC4EEF3C}"/>
              </a:ext>
            </a:extLst>
          </p:cNvPr>
          <p:cNvSpPr txBox="1"/>
          <p:nvPr/>
        </p:nvSpPr>
        <p:spPr>
          <a:xfrm>
            <a:off x="6250005" y="2748174"/>
            <a:ext cx="5120452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jobs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CA" sz="15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ibmi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-build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strategy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COMMON1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OSSBUILD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${{ 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lang="en-CA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}}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runs-on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ubuntu-latest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BDB43D-27AB-BFF4-1D20-10FC50EF7309}"/>
              </a:ext>
            </a:extLst>
          </p:cNvPr>
          <p:cNvSpPr txBox="1"/>
          <p:nvPr/>
        </p:nvSpPr>
        <p:spPr>
          <a:xfrm>
            <a:off x="9805810" y="1826845"/>
            <a:ext cx="1757609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Use a matrix to run a workflow on multiple IBM i machines</a:t>
            </a:r>
            <a:endParaRPr lang="en-CA" sz="1300" dirty="0">
              <a:latin typeface="+mj-lt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BC5D9A-2F93-FB74-EFCE-8D09E49DFDA7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8999621" y="2173094"/>
            <a:ext cx="806189" cy="142916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A6C6A640-B058-78D4-B8DD-129EDB89F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81" y="1811051"/>
            <a:ext cx="5120451" cy="35824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2174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8B918B15-3100-07BC-A48C-0D4B859498EF}"/>
              </a:ext>
            </a:extLst>
          </p:cNvPr>
          <p:cNvSpPr/>
          <p:nvPr/>
        </p:nvSpPr>
        <p:spPr>
          <a:xfrm>
            <a:off x="4587836" y="2932632"/>
            <a:ext cx="5423679" cy="1848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How do GitHub Actions work?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4EB6CA-CD61-1A07-8C63-7F601969D9C7}"/>
              </a:ext>
            </a:extLst>
          </p:cNvPr>
          <p:cNvSpPr txBox="1"/>
          <p:nvPr/>
        </p:nvSpPr>
        <p:spPr>
          <a:xfrm>
            <a:off x="-9812" y="3183797"/>
            <a:ext cx="158591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000" dirty="0">
                <a:latin typeface="+mj-lt"/>
              </a:rPr>
              <a:t>👨🏻‍💻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latin typeface="+mj-lt"/>
              </a:rPr>
              <a:t>Developer</a:t>
            </a:r>
            <a:endParaRPr lang="en-CA" dirty="0"/>
          </a:p>
        </p:txBody>
      </p:sp>
      <p:pic>
        <p:nvPicPr>
          <p:cNvPr id="1028" name="Picture 4" descr="Icon request: fa-vscode · Issue #13413 · FortAwesome/Font-Awesome · GitHub">
            <a:extLst>
              <a:ext uri="{FF2B5EF4-FFF2-40B4-BE49-F238E27FC236}">
                <a16:creationId xmlns:a16="http://schemas.microsoft.com/office/drawing/2014/main" id="{395CD53D-B918-82B6-6EC8-911D7D305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010" y="3346569"/>
            <a:ext cx="606669" cy="60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D8D3423-C6E4-19AE-9E9B-625B03205349}"/>
              </a:ext>
            </a:extLst>
          </p:cNvPr>
          <p:cNvSpPr txBox="1"/>
          <p:nvPr/>
        </p:nvSpPr>
        <p:spPr>
          <a:xfrm>
            <a:off x="2042388" y="3964627"/>
            <a:ext cx="1585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Visual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Studio Code</a:t>
            </a:r>
            <a:endParaRPr lang="en-CA" dirty="0"/>
          </a:p>
        </p:txBody>
      </p:sp>
      <p:pic>
        <p:nvPicPr>
          <p:cNvPr id="1030" name="Picture 6" descr="Git&quot; Icon - Download for free – Iconduck">
            <a:extLst>
              <a:ext uri="{FF2B5EF4-FFF2-40B4-BE49-F238E27FC236}">
                <a16:creationId xmlns:a16="http://schemas.microsoft.com/office/drawing/2014/main" id="{7BEFB86E-6D88-09E7-4D99-3174FCBE4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479" y="3346569"/>
            <a:ext cx="606668" cy="60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5BC33B-755B-B625-EC3B-C55E46790C79}"/>
              </a:ext>
            </a:extLst>
          </p:cNvPr>
          <p:cNvSpPr txBox="1"/>
          <p:nvPr/>
        </p:nvSpPr>
        <p:spPr>
          <a:xfrm>
            <a:off x="4563741" y="3964628"/>
            <a:ext cx="13864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Git Repository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B1E2B0-B79C-6166-9741-50493EC5D568}"/>
              </a:ext>
            </a:extLst>
          </p:cNvPr>
          <p:cNvSpPr txBox="1"/>
          <p:nvPr/>
        </p:nvSpPr>
        <p:spPr>
          <a:xfrm>
            <a:off x="6754946" y="3964627"/>
            <a:ext cx="11735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GitHub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Actions</a:t>
            </a:r>
            <a:endParaRPr lang="en-CA" dirty="0"/>
          </a:p>
        </p:txBody>
      </p:sp>
      <p:pic>
        <p:nvPicPr>
          <p:cNvPr id="1034" name="Picture 10" descr="Github Logo - Free social media icons">
            <a:extLst>
              <a:ext uri="{FF2B5EF4-FFF2-40B4-BE49-F238E27FC236}">
                <a16:creationId xmlns:a16="http://schemas.microsoft.com/office/drawing/2014/main" id="{B2D7E544-F8DA-BFC5-A452-3F20821D3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984" y="919385"/>
            <a:ext cx="606669" cy="60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A7DDD0D-4BA9-A50B-5CBC-985CF6B29B29}"/>
              </a:ext>
            </a:extLst>
          </p:cNvPr>
          <p:cNvSpPr txBox="1"/>
          <p:nvPr/>
        </p:nvSpPr>
        <p:spPr>
          <a:xfrm>
            <a:off x="6726524" y="1527670"/>
            <a:ext cx="1235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GitHub</a:t>
            </a:r>
            <a:endParaRPr lang="en-CA" dirty="0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542E9D26-6146-C263-F1EC-1CBE960266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30924" y="3412362"/>
            <a:ext cx="591252" cy="591252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CDC4C25-0197-E042-852B-C4FB66D14337}"/>
              </a:ext>
            </a:extLst>
          </p:cNvPr>
          <p:cNvCxnSpPr>
            <a:cxnSpLocks/>
          </p:cNvCxnSpPr>
          <p:nvPr/>
        </p:nvCxnSpPr>
        <p:spPr>
          <a:xfrm>
            <a:off x="1284121" y="3820555"/>
            <a:ext cx="968634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C1C0AD6-CC1D-E6B5-7886-97CD57DB5543}"/>
              </a:ext>
            </a:extLst>
          </p:cNvPr>
          <p:cNvCxnSpPr>
            <a:cxnSpLocks/>
          </p:cNvCxnSpPr>
          <p:nvPr/>
        </p:nvCxnSpPr>
        <p:spPr>
          <a:xfrm>
            <a:off x="3433519" y="3811732"/>
            <a:ext cx="968634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5480891-FF1D-190F-DA44-4225041928BA}"/>
              </a:ext>
            </a:extLst>
          </p:cNvPr>
          <p:cNvCxnSpPr>
            <a:cxnSpLocks/>
          </p:cNvCxnSpPr>
          <p:nvPr/>
        </p:nvCxnSpPr>
        <p:spPr>
          <a:xfrm>
            <a:off x="5819958" y="3811732"/>
            <a:ext cx="968634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8" name="Picture 14" descr="Integrate Github Actions with ZenML - Orchestrator Integrations">
            <a:extLst>
              <a:ext uri="{FF2B5EF4-FFF2-40B4-BE49-F238E27FC236}">
                <a16:creationId xmlns:a16="http://schemas.microsoft.com/office/drawing/2014/main" id="{0720B70C-5A94-6FC2-191D-12776F1B7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946" y="3309401"/>
            <a:ext cx="719503" cy="71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CF62FA1-3A57-2D70-5D20-3D94D1FC52BB}"/>
              </a:ext>
            </a:extLst>
          </p:cNvPr>
          <p:cNvSpPr txBox="1"/>
          <p:nvPr/>
        </p:nvSpPr>
        <p:spPr>
          <a:xfrm>
            <a:off x="996751" y="3472639"/>
            <a:ext cx="154337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+mj-lt"/>
              </a:rPr>
              <a:t>Develop app</a:t>
            </a:r>
            <a:endParaRPr lang="en-CA" sz="15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A1CAA8-300F-4D0B-7095-33DE38FD310A}"/>
              </a:ext>
            </a:extLst>
          </p:cNvPr>
          <p:cNvSpPr txBox="1"/>
          <p:nvPr/>
        </p:nvSpPr>
        <p:spPr>
          <a:xfrm>
            <a:off x="3142376" y="3472639"/>
            <a:ext cx="154337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+mj-lt"/>
              </a:rPr>
              <a:t>Push source</a:t>
            </a:r>
            <a:endParaRPr lang="en-CA" sz="15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1545A94-F21C-D10F-6AA6-E0E2B8464451}"/>
              </a:ext>
            </a:extLst>
          </p:cNvPr>
          <p:cNvSpPr txBox="1"/>
          <p:nvPr/>
        </p:nvSpPr>
        <p:spPr>
          <a:xfrm>
            <a:off x="5523722" y="3473246"/>
            <a:ext cx="154337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+mj-lt"/>
              </a:rPr>
              <a:t>Trigger event</a:t>
            </a:r>
            <a:endParaRPr lang="en-CA" sz="1500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E135AC6-24E8-FCD8-1C22-3732A523C554}"/>
              </a:ext>
            </a:extLst>
          </p:cNvPr>
          <p:cNvCxnSpPr>
            <a:cxnSpLocks/>
          </p:cNvCxnSpPr>
          <p:nvPr/>
        </p:nvCxnSpPr>
        <p:spPr>
          <a:xfrm>
            <a:off x="7910247" y="3820555"/>
            <a:ext cx="968634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AF44190-20A5-4822-D640-F88EAF5AC99B}"/>
              </a:ext>
            </a:extLst>
          </p:cNvPr>
          <p:cNvSpPr txBox="1"/>
          <p:nvPr/>
        </p:nvSpPr>
        <p:spPr>
          <a:xfrm>
            <a:off x="7622877" y="3472639"/>
            <a:ext cx="154337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+mj-lt"/>
              </a:rPr>
              <a:t>Run workflow</a:t>
            </a:r>
            <a:endParaRPr lang="en-CA" sz="1500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714D6F4-ACFD-2A72-56F1-F2F9377AD43B}"/>
              </a:ext>
            </a:extLst>
          </p:cNvPr>
          <p:cNvCxnSpPr>
            <a:cxnSpLocks/>
          </p:cNvCxnSpPr>
          <p:nvPr/>
        </p:nvCxnSpPr>
        <p:spPr>
          <a:xfrm flipV="1">
            <a:off x="9484253" y="4373523"/>
            <a:ext cx="0" cy="1072126"/>
          </a:xfrm>
          <a:prstGeom prst="straightConnector1">
            <a:avLst/>
          </a:prstGeom>
          <a:ln>
            <a:solidFill>
              <a:srgbClr val="F05A28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2508C16-D6F1-E096-A4BA-BBCB471F27B3}"/>
              </a:ext>
            </a:extLst>
          </p:cNvPr>
          <p:cNvSpPr txBox="1"/>
          <p:nvPr/>
        </p:nvSpPr>
        <p:spPr>
          <a:xfrm>
            <a:off x="8453903" y="5445649"/>
            <a:ext cx="20607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Machine that </a:t>
            </a:r>
            <a:br>
              <a:rPr lang="en-CA" sz="1500" dirty="0">
                <a:latin typeface="+mj-lt"/>
              </a:rPr>
            </a:br>
            <a:r>
              <a:rPr lang="en-CA" sz="1500" dirty="0">
                <a:latin typeface="+mj-lt"/>
              </a:rPr>
              <a:t>execute workflows </a:t>
            </a:r>
            <a:r>
              <a:rPr lang="en-CA" sz="1500" dirty="0">
                <a:solidFill>
                  <a:srgbClr val="1670FF"/>
                </a:solidFill>
                <a:latin typeface="+mj-lt"/>
              </a:rPr>
              <a:t>(@ibm/ibmi-ci installed here)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E1BFBAF-652B-80ED-4C5F-34AF24B3C4B8}"/>
              </a:ext>
            </a:extLst>
          </p:cNvPr>
          <p:cNvSpPr txBox="1"/>
          <p:nvPr/>
        </p:nvSpPr>
        <p:spPr>
          <a:xfrm>
            <a:off x="8931080" y="3269598"/>
            <a:ext cx="108043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5000" dirty="0"/>
              <a:t>🖥️</a:t>
            </a:r>
          </a:p>
          <a:p>
            <a:pPr algn="ctr"/>
            <a:r>
              <a:rPr lang="en-CA" dirty="0"/>
              <a:t>Runner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70158BD-DEE2-779F-B1B3-E81AAC76DCE0}"/>
              </a:ext>
            </a:extLst>
          </p:cNvPr>
          <p:cNvSpPr txBox="1"/>
          <p:nvPr/>
        </p:nvSpPr>
        <p:spPr>
          <a:xfrm>
            <a:off x="10939797" y="4042114"/>
            <a:ext cx="1173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IBM i</a:t>
            </a:r>
            <a:endParaRPr lang="en-CA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A20CF1F-133E-0311-76B8-C171B5109769}"/>
              </a:ext>
            </a:extLst>
          </p:cNvPr>
          <p:cNvCxnSpPr>
            <a:cxnSpLocks/>
          </p:cNvCxnSpPr>
          <p:nvPr/>
        </p:nvCxnSpPr>
        <p:spPr>
          <a:xfrm>
            <a:off x="10161252" y="3830787"/>
            <a:ext cx="968634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4AABF50-ECE4-B73F-AC94-AFE389D9025C}"/>
              </a:ext>
            </a:extLst>
          </p:cNvPr>
          <p:cNvSpPr txBox="1"/>
          <p:nvPr/>
        </p:nvSpPr>
        <p:spPr>
          <a:xfrm>
            <a:off x="9873882" y="3482871"/>
            <a:ext cx="154337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+mj-lt"/>
              </a:rPr>
              <a:t>Run build</a:t>
            </a:r>
            <a:endParaRPr lang="en-CA" sz="1500" dirty="0"/>
          </a:p>
        </p:txBody>
      </p:sp>
      <p:sp>
        <p:nvSpPr>
          <p:cNvPr id="1024" name="Left Bracket 1023">
            <a:extLst>
              <a:ext uri="{FF2B5EF4-FFF2-40B4-BE49-F238E27FC236}">
                <a16:creationId xmlns:a16="http://schemas.microsoft.com/office/drawing/2014/main" id="{ABABF5DC-3A93-F4ED-9197-60556F9843B3}"/>
              </a:ext>
            </a:extLst>
          </p:cNvPr>
          <p:cNvSpPr/>
          <p:nvPr/>
        </p:nvSpPr>
        <p:spPr>
          <a:xfrm rot="5400000">
            <a:off x="7161436" y="-87171"/>
            <a:ext cx="276480" cy="5423681"/>
          </a:xfrm>
          <a:prstGeom prst="leftBracket">
            <a:avLst/>
          </a:prstGeom>
          <a:ln>
            <a:solidFill>
              <a:srgbClr val="F05A2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A4E7F413-360B-B386-4632-0A186D80FCEE}"/>
              </a:ext>
            </a:extLst>
          </p:cNvPr>
          <p:cNvCxnSpPr>
            <a:cxnSpLocks/>
            <a:endCxn id="18" idx="2"/>
          </p:cNvCxnSpPr>
          <p:nvPr/>
        </p:nvCxnSpPr>
        <p:spPr>
          <a:xfrm flipH="1" flipV="1">
            <a:off x="7344318" y="1897002"/>
            <a:ext cx="6309" cy="589427"/>
          </a:xfrm>
          <a:prstGeom prst="line">
            <a:avLst/>
          </a:prstGeom>
          <a:ln>
            <a:solidFill>
              <a:srgbClr val="F05A2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Arrow Connector 1041">
            <a:extLst>
              <a:ext uri="{FF2B5EF4-FFF2-40B4-BE49-F238E27FC236}">
                <a16:creationId xmlns:a16="http://schemas.microsoft.com/office/drawing/2014/main" id="{113C0F6E-2E76-118B-37AB-0003D282D60D}"/>
              </a:ext>
            </a:extLst>
          </p:cNvPr>
          <p:cNvCxnSpPr>
            <a:cxnSpLocks/>
            <a:stCxn id="1043" idx="0"/>
          </p:cNvCxnSpPr>
          <p:nvPr/>
        </p:nvCxnSpPr>
        <p:spPr>
          <a:xfrm flipV="1">
            <a:off x="6324636" y="3957089"/>
            <a:ext cx="0" cy="1488560"/>
          </a:xfrm>
          <a:prstGeom prst="straightConnector1">
            <a:avLst/>
          </a:prstGeom>
          <a:ln>
            <a:solidFill>
              <a:srgbClr val="F05A28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3" name="TextBox 1042">
            <a:extLst>
              <a:ext uri="{FF2B5EF4-FFF2-40B4-BE49-F238E27FC236}">
                <a16:creationId xmlns:a16="http://schemas.microsoft.com/office/drawing/2014/main" id="{78D2CDD0-1892-CD2A-5054-1BA8F35E4690}"/>
              </a:ext>
            </a:extLst>
          </p:cNvPr>
          <p:cNvSpPr txBox="1"/>
          <p:nvPr/>
        </p:nvSpPr>
        <p:spPr>
          <a:xfrm>
            <a:off x="5401411" y="5445649"/>
            <a:ext cx="184645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+mj-lt"/>
              </a:rPr>
              <a:t>Events are what trigger workflows to run</a:t>
            </a:r>
            <a:endParaRPr lang="en-CA" sz="1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21164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The Modern Development Lifecycle with Git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Unlock Automated Builds with </a:t>
            </a:r>
            <a:r>
              <a:rPr lang="en-CA" dirty="0" err="1">
                <a:latin typeface="+mj-lt"/>
              </a:rPr>
              <a:t>ibmi</a:t>
            </a:r>
            <a:r>
              <a:rPr lang="en-CA" dirty="0">
                <a:latin typeface="+mj-lt"/>
              </a:rPr>
              <a:t>-ci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ILE Dependency Analysis with Source Orbit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Practical Use Case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Demo</a:t>
            </a: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230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What are Events and Runners?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14B51D7-08A6-1EC2-2DFC-7DA4A1732384}"/>
              </a:ext>
            </a:extLst>
          </p:cNvPr>
          <p:cNvCxnSpPr>
            <a:cxnSpLocks/>
          </p:cNvCxnSpPr>
          <p:nvPr/>
        </p:nvCxnSpPr>
        <p:spPr>
          <a:xfrm>
            <a:off x="5689600" y="981948"/>
            <a:ext cx="12700" cy="54950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6C31691-1C43-8708-3C81-75D013E18BDF}"/>
              </a:ext>
            </a:extLst>
          </p:cNvPr>
          <p:cNvSpPr txBox="1"/>
          <p:nvPr/>
        </p:nvSpPr>
        <p:spPr>
          <a:xfrm>
            <a:off x="6261100" y="1163135"/>
            <a:ext cx="52832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1670FF"/>
                </a:solidFill>
                <a:latin typeface="+mj-lt"/>
              </a:rPr>
              <a:t>Runners</a:t>
            </a:r>
          </a:p>
          <a:p>
            <a:pPr algn="ctr"/>
            <a:r>
              <a:rPr lang="en-US" dirty="0"/>
              <a:t>↓</a:t>
            </a:r>
          </a:p>
          <a:p>
            <a:pPr algn="ctr"/>
            <a:r>
              <a:rPr lang="en-US" dirty="0"/>
              <a:t>Machines that execute jobs in a workflow</a:t>
            </a:r>
            <a:endParaRPr lang="en-US" dirty="0">
              <a:solidFill>
                <a:srgbClr val="1670FF"/>
              </a:solidFill>
              <a:latin typeface="+mj-lt"/>
            </a:endParaRPr>
          </a:p>
          <a:p>
            <a:pPr algn="ctr"/>
            <a:endParaRPr lang="en-US" dirty="0">
              <a:solidFill>
                <a:srgbClr val="1670FF"/>
              </a:solidFill>
              <a:latin typeface="+mj-lt"/>
            </a:endParaRPr>
          </a:p>
          <a:p>
            <a:pPr algn="ctr"/>
            <a:endParaRPr lang="en-US" dirty="0">
              <a:solidFill>
                <a:srgbClr val="1670FF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5C0D8-41BB-2470-B1D9-894595F7451C}"/>
              </a:ext>
            </a:extLst>
          </p:cNvPr>
          <p:cNvSpPr txBox="1"/>
          <p:nvPr/>
        </p:nvSpPr>
        <p:spPr>
          <a:xfrm>
            <a:off x="298815" y="1175835"/>
            <a:ext cx="5283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1670FF"/>
                </a:solidFill>
                <a:latin typeface="+mj-lt"/>
              </a:rPr>
              <a:t>Events</a:t>
            </a:r>
          </a:p>
          <a:p>
            <a:pPr algn="ctr"/>
            <a:r>
              <a:rPr lang="en-US" dirty="0"/>
              <a:t>↓</a:t>
            </a:r>
          </a:p>
          <a:p>
            <a:pPr algn="ctr"/>
            <a:r>
              <a:rPr lang="en-US" dirty="0"/>
              <a:t>Workflow triggers that cause a workflow to run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78C570-1139-3970-1004-259FDACD63A8}"/>
              </a:ext>
            </a:extLst>
          </p:cNvPr>
          <p:cNvSpPr txBox="1"/>
          <p:nvPr/>
        </p:nvSpPr>
        <p:spPr>
          <a:xfrm>
            <a:off x="1397365" y="2441882"/>
            <a:ext cx="308609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7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branches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]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7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pull_request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branches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]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types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opened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7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release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types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7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workflow_dispatch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56CD5F9-4D4E-7D10-CDDE-275CA0B12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100" y="2216959"/>
            <a:ext cx="5487104" cy="30211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79D93D6-5F63-68E5-1138-CEE261E2424C}"/>
              </a:ext>
            </a:extLst>
          </p:cNvPr>
          <p:cNvSpPr txBox="1"/>
          <p:nvPr/>
        </p:nvSpPr>
        <p:spPr>
          <a:xfrm>
            <a:off x="6261100" y="5406836"/>
            <a:ext cx="54871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solidFill>
                  <a:srgbClr val="1670FF"/>
                </a:solidFill>
                <a:latin typeface="+mj-lt"/>
              </a:rPr>
              <a:t>-latest </a:t>
            </a:r>
            <a:r>
              <a:rPr lang="en-US" sz="1600" dirty="0">
                <a:latin typeface="+mj-lt"/>
              </a:rPr>
              <a:t>runner images are the latest stable images that GitHub provides, and might not be the most recent version of the operating system</a:t>
            </a:r>
            <a:endParaRPr lang="en-CA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9882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ILE Dependency Analysis with Source Orbit</a:t>
            </a:r>
          </a:p>
        </p:txBody>
      </p:sp>
    </p:spTree>
    <p:extLst>
      <p:ext uri="{BB962C8B-B14F-4D97-AF65-F5344CB8AC3E}">
        <p14:creationId xmlns:p14="http://schemas.microsoft.com/office/powerpoint/2010/main" val="2114617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41729"/>
            <a:ext cx="5493138" cy="5569511"/>
          </a:xfrm>
        </p:spPr>
        <p:txBody>
          <a:bodyPr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A dependency management tool (CLI and VS Code extension!)</a:t>
            </a:r>
          </a:p>
          <a:p>
            <a:pPr lvl="1"/>
            <a:r>
              <a:rPr lang="en-CA" dirty="0">
                <a:latin typeface="+mj-lt"/>
              </a:rPr>
              <a:t>Build </a:t>
            </a:r>
            <a:r>
              <a:rPr lang="en-US" dirty="0">
                <a:latin typeface="+mj-lt"/>
              </a:rPr>
              <a:t>dependency tree for RPGLE, DDS, SQL, CL, etc.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Generates impact analysis information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Generate scripts to automate builds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Clean up your project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CA" dirty="0">
                <a:latin typeface="+mj-lt"/>
              </a:rPr>
              <a:t>Requirements</a:t>
            </a:r>
          </a:p>
          <a:p>
            <a:pPr lvl="1"/>
            <a:r>
              <a:rPr lang="en-CA" dirty="0">
                <a:latin typeface="+mj-lt"/>
              </a:rPr>
              <a:t>Node.js needs to be installed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CA" dirty="0">
                <a:latin typeface="+mj-lt"/>
              </a:rPr>
              <a:t>CLI Installation</a:t>
            </a:r>
          </a:p>
          <a:p>
            <a:pPr lvl="1"/>
            <a:r>
              <a:rPr lang="en-CA" dirty="0" err="1">
                <a:latin typeface="+mj-lt"/>
              </a:rPr>
              <a:t>npm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i</a:t>
            </a:r>
            <a:r>
              <a:rPr lang="en-CA" dirty="0">
                <a:latin typeface="+mj-lt"/>
              </a:rPr>
              <a:t> -g @ibm/sourceorbit</a:t>
            </a:r>
          </a:p>
          <a:p>
            <a:pPr lvl="1"/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Extension Installation</a:t>
            </a:r>
          </a:p>
          <a:p>
            <a:pPr lvl="1"/>
            <a:r>
              <a:rPr lang="en-CA" dirty="0">
                <a:latin typeface="+mj-lt"/>
                <a:hlinkClick r:id="rId2"/>
              </a:rPr>
              <a:t>https://marketplace.visualstudio.com/items?itemName=IBM.vscode-sourceorbit</a:t>
            </a:r>
            <a:endParaRPr lang="en-CA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BD49F-2998-C5DE-BF8F-F01C000F3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541" y="851354"/>
            <a:ext cx="4653192" cy="260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1D3FE4-F360-0233-6639-9C10CE246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0541" y="3743152"/>
            <a:ext cx="4653192" cy="26777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1027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CLI Usage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5" y="755104"/>
            <a:ext cx="9449121" cy="5806439"/>
          </a:xfrm>
        </p:spPr>
        <p:txBody>
          <a:bodyPr/>
          <a:lstStyle/>
          <a:p>
            <a:r>
              <a:rPr lang="en-CA" dirty="0">
                <a:latin typeface="+mj-lt"/>
              </a:rPr>
              <a:t>so –</a:t>
            </a:r>
            <a:r>
              <a:rPr lang="en-CA" dirty="0" err="1">
                <a:latin typeface="+mj-lt"/>
              </a:rPr>
              <a:t>ar</a:t>
            </a:r>
            <a:endParaRPr lang="en-CA" dirty="0">
              <a:latin typeface="+mj-lt"/>
            </a:endParaRP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Scan all source code and fix extensions </a:t>
            </a:r>
          </a:p>
          <a:p>
            <a:pPr lvl="2"/>
            <a:r>
              <a:rPr lang="en-CA" dirty="0">
                <a:latin typeface="+mj-lt"/>
              </a:rPr>
              <a:t>Rename programs to have </a:t>
            </a:r>
            <a:r>
              <a:rPr lang="en-CA" i="1" dirty="0">
                <a:solidFill>
                  <a:srgbClr val="F05A28"/>
                </a:solidFill>
                <a:latin typeface="+mj-lt"/>
              </a:rPr>
              <a:t>.</a:t>
            </a:r>
            <a:r>
              <a:rPr lang="en-CA" i="1" dirty="0" err="1">
                <a:solidFill>
                  <a:srgbClr val="F05A28"/>
                </a:solidFill>
                <a:latin typeface="+mj-lt"/>
              </a:rPr>
              <a:t>pgm</a:t>
            </a:r>
            <a:r>
              <a:rPr lang="en-CA" i="1" dirty="0">
                <a:solidFill>
                  <a:srgbClr val="F05A28"/>
                </a:solidFill>
                <a:latin typeface="+mj-lt"/>
              </a:rPr>
              <a:t>.</a:t>
            </a:r>
          </a:p>
          <a:p>
            <a:pPr lvl="2"/>
            <a:r>
              <a:rPr lang="en-CA" dirty="0">
                <a:latin typeface="+mj-lt"/>
              </a:rPr>
              <a:t>Rename include files to use </a:t>
            </a:r>
            <a:r>
              <a:rPr lang="en-CA" i="1" dirty="0">
                <a:solidFill>
                  <a:srgbClr val="F05A28"/>
                </a:solidFill>
                <a:latin typeface="+mj-lt"/>
              </a:rPr>
              <a:t>.</a:t>
            </a:r>
            <a:r>
              <a:rPr lang="en-CA" i="1" dirty="0" err="1">
                <a:solidFill>
                  <a:srgbClr val="F05A28"/>
                </a:solidFill>
                <a:latin typeface="+mj-lt"/>
              </a:rPr>
              <a:t>rpgleinc</a:t>
            </a:r>
            <a:endParaRPr lang="en-CA" i="1" dirty="0">
              <a:solidFill>
                <a:srgbClr val="F05A28"/>
              </a:solidFill>
              <a:latin typeface="+mj-lt"/>
            </a:endParaRPr>
          </a:p>
          <a:p>
            <a:pPr lvl="2"/>
            <a:r>
              <a:rPr lang="en-CA" dirty="0">
                <a:latin typeface="+mj-lt"/>
              </a:rPr>
              <a:t>Rename SQL source to use extension based on </a:t>
            </a:r>
            <a:r>
              <a:rPr lang="en-CA" i="1" dirty="0">
                <a:solidFill>
                  <a:srgbClr val="F05A28"/>
                </a:solidFill>
                <a:latin typeface="+mj-lt"/>
              </a:rPr>
              <a:t>CREATE</a:t>
            </a:r>
            <a:r>
              <a:rPr lang="en-CA" dirty="0">
                <a:latin typeface="+mj-lt"/>
              </a:rPr>
              <a:t> statement</a:t>
            </a:r>
          </a:p>
          <a:p>
            <a:pPr lvl="2"/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so –fi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Fix include/directory directives to use UNIX style paths if found in local source</a:t>
            </a:r>
          </a:p>
          <a:p>
            <a:pPr lvl="1"/>
            <a:endParaRPr lang="en-CA" dirty="0">
              <a:solidFill>
                <a:srgbClr val="1670FF"/>
              </a:solidFill>
              <a:latin typeface="+mj-lt"/>
            </a:endParaRPr>
          </a:p>
          <a:p>
            <a:r>
              <a:rPr lang="en-CA" dirty="0">
                <a:latin typeface="+mj-lt"/>
              </a:rPr>
              <a:t>so -bf &lt;type&gt;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Generate build and dependency files</a:t>
            </a:r>
          </a:p>
          <a:p>
            <a:pPr lvl="2"/>
            <a:r>
              <a:rPr lang="en-CA" dirty="0">
                <a:latin typeface="+mj-lt"/>
              </a:rPr>
              <a:t>make: Generate single </a:t>
            </a:r>
            <a:r>
              <a:rPr lang="en-CA" dirty="0" err="1">
                <a:latin typeface="+mj-lt"/>
              </a:rPr>
              <a:t>makefile</a:t>
            </a:r>
            <a:r>
              <a:rPr lang="en-CA" dirty="0">
                <a:latin typeface="+mj-lt"/>
              </a:rPr>
              <a:t> with targets and rules</a:t>
            </a:r>
          </a:p>
          <a:p>
            <a:pPr lvl="2"/>
            <a:r>
              <a:rPr lang="en-CA" dirty="0">
                <a:latin typeface="+mj-lt"/>
              </a:rPr>
              <a:t>bob: Generate Rules.mk files for Bob</a:t>
            </a:r>
          </a:p>
          <a:p>
            <a:pPr lvl="2"/>
            <a:r>
              <a:rPr lang="en-CA" dirty="0" err="1">
                <a:latin typeface="+mj-lt"/>
              </a:rPr>
              <a:t>imd</a:t>
            </a:r>
            <a:r>
              <a:rPr lang="en-CA" dirty="0">
                <a:latin typeface="+mj-lt"/>
              </a:rPr>
              <a:t>: Generate impact analysis for branches</a:t>
            </a:r>
          </a:p>
          <a:p>
            <a:pPr lvl="2"/>
            <a:r>
              <a:rPr lang="en-CA" dirty="0" err="1">
                <a:latin typeface="+mj-lt"/>
              </a:rPr>
              <a:t>json</a:t>
            </a:r>
            <a:r>
              <a:rPr lang="en-CA" dirty="0">
                <a:latin typeface="+mj-lt"/>
              </a:rPr>
              <a:t>: Generate dependency info as JSON</a:t>
            </a:r>
          </a:p>
          <a:p>
            <a:pPr lvl="1"/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so –bl &lt;name&gt;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Generate a deterministic library name given a branch name</a:t>
            </a:r>
          </a:p>
        </p:txBody>
      </p:sp>
    </p:spTree>
    <p:extLst>
      <p:ext uri="{BB962C8B-B14F-4D97-AF65-F5344CB8AC3E}">
        <p14:creationId xmlns:p14="http://schemas.microsoft.com/office/powerpoint/2010/main" val="2725989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B7717737-45BC-7F61-0358-14CC701B2516}"/>
              </a:ext>
            </a:extLst>
          </p:cNvPr>
          <p:cNvSpPr/>
          <p:nvPr/>
        </p:nvSpPr>
        <p:spPr>
          <a:xfrm>
            <a:off x="4437246" y="1085412"/>
            <a:ext cx="7584708" cy="48437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Repository Cleanup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DC3020-0B04-1F7F-FF1C-3C946AD8D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17" y="2231268"/>
            <a:ext cx="3652498" cy="26136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867322-642F-57F0-C2DD-6ACB228E3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642" y="1996640"/>
            <a:ext cx="1993310" cy="30828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B826B1-FB39-6652-0504-F4D6C80880D7}"/>
              </a:ext>
            </a:extLst>
          </p:cNvPr>
          <p:cNvCxnSpPr>
            <a:cxnSpLocks/>
          </p:cNvCxnSpPr>
          <p:nvPr/>
        </p:nvCxnSpPr>
        <p:spPr>
          <a:xfrm>
            <a:off x="3291840" y="3282213"/>
            <a:ext cx="1549667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1D6C014-918A-37C2-A1B3-F3680E786A72}"/>
              </a:ext>
            </a:extLst>
          </p:cNvPr>
          <p:cNvCxnSpPr>
            <a:cxnSpLocks/>
          </p:cNvCxnSpPr>
          <p:nvPr/>
        </p:nvCxnSpPr>
        <p:spPr>
          <a:xfrm>
            <a:off x="3291840" y="3782728"/>
            <a:ext cx="1549667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5DDC863-DC32-76E8-65D8-DD439913EBC7}"/>
              </a:ext>
            </a:extLst>
          </p:cNvPr>
          <p:cNvSpPr/>
          <p:nvPr/>
        </p:nvSpPr>
        <p:spPr>
          <a:xfrm>
            <a:off x="5090532" y="3119138"/>
            <a:ext cx="1412761" cy="242885"/>
          </a:xfrm>
          <a:prstGeom prst="rect">
            <a:avLst/>
          </a:prstGeom>
          <a:ln w="19050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CE219D1-E667-53DE-4174-1AB7781967E1}"/>
              </a:ext>
            </a:extLst>
          </p:cNvPr>
          <p:cNvSpPr/>
          <p:nvPr/>
        </p:nvSpPr>
        <p:spPr>
          <a:xfrm>
            <a:off x="5091381" y="3677954"/>
            <a:ext cx="1411912" cy="242885"/>
          </a:xfrm>
          <a:prstGeom prst="rect">
            <a:avLst/>
          </a:prstGeom>
          <a:ln w="19050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FDECF0-7AB9-B607-980B-B7C3FB368E53}"/>
              </a:ext>
            </a:extLst>
          </p:cNvPr>
          <p:cNvSpPr txBox="1"/>
          <p:nvPr/>
        </p:nvSpPr>
        <p:spPr>
          <a:xfrm>
            <a:off x="459817" y="4871241"/>
            <a:ext cx="365249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500" dirty="0">
                <a:latin typeface="+mj-lt"/>
              </a:rPr>
              <a:t>Original source in QSYS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CC96C3-4F1B-0FED-4EA1-D3B089558C24}"/>
              </a:ext>
            </a:extLst>
          </p:cNvPr>
          <p:cNvSpPr txBox="1"/>
          <p:nvPr/>
        </p:nvSpPr>
        <p:spPr>
          <a:xfrm>
            <a:off x="4610642" y="5106013"/>
            <a:ext cx="199331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500" dirty="0">
                <a:latin typeface="+mj-lt"/>
              </a:rPr>
              <a:t>Cleaned up file extensions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69417C-D6D1-C956-C714-73F220F06013}"/>
              </a:ext>
            </a:extLst>
          </p:cNvPr>
          <p:cNvSpPr txBox="1"/>
          <p:nvPr/>
        </p:nvSpPr>
        <p:spPr>
          <a:xfrm>
            <a:off x="7102277" y="5344512"/>
            <a:ext cx="475948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500" dirty="0">
                <a:latin typeface="+mj-lt"/>
              </a:rPr>
              <a:t>Cleaned up source code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99E8F9-A69A-9645-17B4-DBFA8E0FFA28}"/>
              </a:ext>
            </a:extLst>
          </p:cNvPr>
          <p:cNvSpPr txBox="1"/>
          <p:nvPr/>
        </p:nvSpPr>
        <p:spPr>
          <a:xfrm>
            <a:off x="10486663" y="1085412"/>
            <a:ext cx="153529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fontAlgn="auto">
              <a:buFont typeface="Arial"/>
              <a:buNone/>
            </a:pPr>
            <a:r>
              <a:rPr lang="en-CA" sz="1500" dirty="0">
                <a:latin typeface="+mj-lt"/>
              </a:rPr>
              <a:t>Source Locally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13EA3F-D829-A050-FC94-0F9BD332D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277" y="1692733"/>
            <a:ext cx="4759485" cy="362910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715BBF4-C882-90BD-EAC6-E17684D4EC43}"/>
              </a:ext>
            </a:extLst>
          </p:cNvPr>
          <p:cNvCxnSpPr>
            <a:cxnSpLocks/>
          </p:cNvCxnSpPr>
          <p:nvPr/>
        </p:nvCxnSpPr>
        <p:spPr>
          <a:xfrm flipV="1">
            <a:off x="6557963" y="3240580"/>
            <a:ext cx="1115567" cy="54953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07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Impact Analysis…What Objects Am I Affecting?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842701-E336-BDD0-F138-E946FFC89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79" y="2387066"/>
            <a:ext cx="4864694" cy="29987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3FEC2CA-F650-4D4F-CC40-0867D0A51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236" y="1792346"/>
            <a:ext cx="5771422" cy="42688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340C669-C805-8EC4-B709-BB70D1CEED7E}"/>
              </a:ext>
            </a:extLst>
          </p:cNvPr>
          <p:cNvSpPr txBox="1"/>
          <p:nvPr/>
        </p:nvSpPr>
        <p:spPr>
          <a:xfrm>
            <a:off x="3279881" y="1446097"/>
            <a:ext cx="1757609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Impacted objects based on source changes</a:t>
            </a:r>
            <a:endParaRPr lang="en-CA" sz="1300" dirty="0">
              <a:latin typeface="+mj-lt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8CCB25-5C2D-1051-A0E6-E647D249BA62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2012950" y="1792346"/>
            <a:ext cx="1266931" cy="157315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746DC5C-405E-BAED-664A-DFDD528B7882}"/>
              </a:ext>
            </a:extLst>
          </p:cNvPr>
          <p:cNvSpPr txBox="1"/>
          <p:nvPr/>
        </p:nvSpPr>
        <p:spPr>
          <a:xfrm>
            <a:off x="8483510" y="953654"/>
            <a:ext cx="175760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CA" sz="1300" dirty="0">
                <a:latin typeface="+mj-lt"/>
              </a:rPr>
              <a:t>Full </a:t>
            </a:r>
            <a:r>
              <a:rPr lang="en-US" sz="1300" dirty="0">
                <a:latin typeface="+mj-lt"/>
              </a:rPr>
              <a:t>project dependency tree</a:t>
            </a:r>
            <a:endParaRPr lang="en-CA" sz="1300" dirty="0">
              <a:latin typeface="+mj-lt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A3919A-DE5A-EEA0-904B-17B45053C53F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7026442" y="1199876"/>
            <a:ext cx="1457068" cy="72517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7D89CCE-B565-2C19-79B6-477B1C1DA1E4}"/>
              </a:ext>
            </a:extLst>
          </p:cNvPr>
          <p:cNvSpPr txBox="1"/>
          <p:nvPr/>
        </p:nvSpPr>
        <p:spPr>
          <a:xfrm>
            <a:off x="3279881" y="5568706"/>
            <a:ext cx="175760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Dependencies of impacted objects</a:t>
            </a:r>
            <a:endParaRPr lang="en-CA" sz="1300" dirty="0">
              <a:latin typeface="+mj-lt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651C550-1645-839C-F399-1EECFFA678AE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2628900" y="4810125"/>
            <a:ext cx="650981" cy="100480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979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GitHub Action 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A1AF6F-D3F7-840B-D857-384177DBB9DD}"/>
              </a:ext>
            </a:extLst>
          </p:cNvPr>
          <p:cNvSpPr txBox="1"/>
          <p:nvPr/>
        </p:nvSpPr>
        <p:spPr>
          <a:xfrm>
            <a:off x="465324" y="1603381"/>
            <a:ext cx="931003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jobs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so-impact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runs-on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ubuntu-latest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CA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Checkout repository and setup node steps omitted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Install Dependencies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-g @ibm/sourceorbit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Generate impact information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so -bf 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imd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-l `git diff --name-only origin/main origin/${GITHUB_HEAD_REF}`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Adding markdown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cat impact.md &gt;&gt; $GITHUB_STEP_SUMMARY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3BB517-D7DE-D4C9-6E8D-018DB32F99D2}"/>
              </a:ext>
            </a:extLst>
          </p:cNvPr>
          <p:cNvSpPr txBox="1"/>
          <p:nvPr/>
        </p:nvSpPr>
        <p:spPr>
          <a:xfrm>
            <a:off x="9775359" y="2593173"/>
            <a:ext cx="215876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US" sz="1300" dirty="0">
                <a:latin typeface="+mj-lt"/>
              </a:rPr>
              <a:t>Generate impact analysis for changed files (compare main branch with pull request branch)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753780D-B2C7-D032-6CE3-8E1DE551817B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882063" y="3039449"/>
            <a:ext cx="2893296" cy="89728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839B59-CDC4-749E-2516-8CC35B5AF9A3}"/>
              </a:ext>
            </a:extLst>
          </p:cNvPr>
          <p:cNvSpPr txBox="1"/>
          <p:nvPr/>
        </p:nvSpPr>
        <p:spPr>
          <a:xfrm>
            <a:off x="7243915" y="5187991"/>
            <a:ext cx="215876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Redirect output to GITHUB_STEP_SUMMARY to create a custom Markdown job summary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6058C26-C5A2-12B7-E7AE-53D3754CAE91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5861784" y="4714665"/>
            <a:ext cx="1382131" cy="919602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1797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What is built into the Source Orbit VS Code extension?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0A4828D-01CF-3B88-1B4F-05742FC6BF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2" t="60080" r="56116" b="10502"/>
          <a:stretch/>
        </p:blipFill>
        <p:spPr>
          <a:xfrm>
            <a:off x="2035632" y="1458689"/>
            <a:ext cx="3817112" cy="16942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D5751A5-459B-856B-AA37-9E5D2D8409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4" t="52327" r="56133" b="7026"/>
          <a:stretch/>
        </p:blipFill>
        <p:spPr>
          <a:xfrm>
            <a:off x="2054718" y="3723984"/>
            <a:ext cx="3817112" cy="23404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0B472394-512E-B7B9-5551-A5A7849724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1" t="18034" r="63482" b="15650"/>
          <a:stretch/>
        </p:blipFill>
        <p:spPr>
          <a:xfrm>
            <a:off x="6241496" y="1458689"/>
            <a:ext cx="3829587" cy="46057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A62CD0C-6CA9-0906-F0C1-19ACF868F5DF}"/>
              </a:ext>
            </a:extLst>
          </p:cNvPr>
          <p:cNvSpPr txBox="1"/>
          <p:nvPr/>
        </p:nvSpPr>
        <p:spPr>
          <a:xfrm>
            <a:off x="248641" y="1859532"/>
            <a:ext cx="135385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View impacted objects for the current active editor</a:t>
            </a:r>
            <a:endParaRPr lang="en-CA" sz="13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A1D37E-D3AA-8626-C486-AE1AEC838834}"/>
              </a:ext>
            </a:extLst>
          </p:cNvPr>
          <p:cNvSpPr txBox="1"/>
          <p:nvPr/>
        </p:nvSpPr>
        <p:spPr>
          <a:xfrm>
            <a:off x="248641" y="4447916"/>
            <a:ext cx="135385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View impacted objects for any changed files detected by Git</a:t>
            </a:r>
            <a:endParaRPr lang="en-CA" sz="1300" dirty="0">
              <a:latin typeface="+mj-lt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53F0409-C322-F0F1-58DE-6D2AAC7A5EF2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1602494" y="3838575"/>
            <a:ext cx="361060" cy="105561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6858029-5532-1F35-60F0-351CC196E77D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1602494" y="1562100"/>
            <a:ext cx="331680" cy="743708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EA86BA3-A91C-1D4B-8DA1-E7D435C0B4C2}"/>
              </a:ext>
            </a:extLst>
          </p:cNvPr>
          <p:cNvSpPr txBox="1"/>
          <p:nvPr/>
        </p:nvSpPr>
        <p:spPr>
          <a:xfrm>
            <a:off x="10257826" y="1823420"/>
            <a:ext cx="1757609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View project’s dependency tree with integration in IBM i Project Explorer</a:t>
            </a:r>
            <a:endParaRPr lang="en-CA" sz="1300" dirty="0">
              <a:latin typeface="+mj-lt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143DA9C-23C8-EE4F-F567-D1045A57AA2E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7565457" y="2369724"/>
            <a:ext cx="2692369" cy="58714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4316C36-F71B-11D1-5CE8-FBCF5DB869A6}"/>
              </a:ext>
            </a:extLst>
          </p:cNvPr>
          <p:cNvSpPr txBox="1"/>
          <p:nvPr/>
        </p:nvSpPr>
        <p:spPr>
          <a:xfrm>
            <a:off x="10257826" y="3395670"/>
            <a:ext cx="1757609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Actions to “</a:t>
            </a:r>
            <a:r>
              <a:rPr lang="en-US" sz="1300" dirty="0" err="1">
                <a:latin typeface="+mj-lt"/>
              </a:rPr>
              <a:t>Autofix</a:t>
            </a:r>
            <a:r>
              <a:rPr lang="en-US" sz="1300" dirty="0">
                <a:latin typeface="+mj-lt"/>
              </a:rPr>
              <a:t>” and “Generate Build Files”</a:t>
            </a:r>
            <a:endParaRPr lang="en-CA" sz="1300" dirty="0">
              <a:latin typeface="+mj-lt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E07F50-F6A9-CA12-1E47-6C46A23A118F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9534525" y="3343275"/>
            <a:ext cx="723301" cy="39864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020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Source migration made easy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66863" y="1304924"/>
            <a:ext cx="2733675" cy="4540725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>
                <a:latin typeface="+mj-lt"/>
              </a:rPr>
              <a:t>QSYS members in source physical files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Properly encoded, terminated, and named source files in an IFS directory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Download to local project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Rename extensions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Convert includes/copy directives to Unix style paths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0F8A9A-29C4-BEF9-7042-D3EE18E7C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49" y="1304924"/>
            <a:ext cx="7413879" cy="45407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8A5747-5A99-A5C3-F007-1263C614A9D8}"/>
              </a:ext>
            </a:extLst>
          </p:cNvPr>
          <p:cNvSpPr txBox="1"/>
          <p:nvPr/>
        </p:nvSpPr>
        <p:spPr>
          <a:xfrm>
            <a:off x="115489" y="1698531"/>
            <a:ext cx="15811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CA" dirty="0">
                <a:solidFill>
                  <a:srgbClr val="00B050"/>
                </a:solidFill>
                <a:latin typeface="+mj-lt"/>
              </a:rPr>
              <a:t>CVTSRCPF from BOB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3D14F9-10FE-6C38-6E55-CE72DC70011F}"/>
              </a:ext>
            </a:extLst>
          </p:cNvPr>
          <p:cNvSpPr txBox="1"/>
          <p:nvPr/>
        </p:nvSpPr>
        <p:spPr>
          <a:xfrm>
            <a:off x="115489" y="4532759"/>
            <a:ext cx="1581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Source Orbit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FF5FED-E884-5419-09E5-F2C73439E589}"/>
              </a:ext>
            </a:extLst>
          </p:cNvPr>
          <p:cNvSpPr/>
          <p:nvPr/>
        </p:nvSpPr>
        <p:spPr>
          <a:xfrm>
            <a:off x="1697830" y="1366521"/>
            <a:ext cx="2474120" cy="1948180"/>
          </a:xfrm>
          <a:prstGeom prst="rect">
            <a:avLst/>
          </a:prstGeom>
          <a:ln w="15875">
            <a:solidFill>
              <a:srgbClr val="00B05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FFF1E6-0B80-31AF-DBB0-75F3BE407AED}"/>
              </a:ext>
            </a:extLst>
          </p:cNvPr>
          <p:cNvSpPr/>
          <p:nvPr/>
        </p:nvSpPr>
        <p:spPr>
          <a:xfrm>
            <a:off x="1696640" y="4389120"/>
            <a:ext cx="2474120" cy="1410779"/>
          </a:xfrm>
          <a:prstGeom prst="rect">
            <a:avLst/>
          </a:prstGeom>
          <a:ln w="15875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pic>
        <p:nvPicPr>
          <p:cNvPr id="25" name="Picture 24" descr="A blue circle with black lines and a black circle with a black line around it&#10;&#10;Description automatically generated">
            <a:extLst>
              <a:ext uri="{FF2B5EF4-FFF2-40B4-BE49-F238E27FC236}">
                <a16:creationId xmlns:a16="http://schemas.microsoft.com/office/drawing/2014/main" id="{CEEB719A-381D-5EC3-D8E2-DF4F56D97A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64" y="4902091"/>
            <a:ext cx="900000" cy="9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98A7A9-F310-4DEE-D51D-BA49E65176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4" y="2346043"/>
            <a:ext cx="756000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289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Source Code Rules – Supported Extensions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40D9D0-15B3-C0DD-2F30-CC3908835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56" y="1611086"/>
            <a:ext cx="5425010" cy="40581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B103BF-BA97-24C0-A549-5A5B47753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491" y="1611087"/>
            <a:ext cx="5023803" cy="40581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202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The Modern Development Lifecycle with Git</a:t>
            </a:r>
          </a:p>
        </p:txBody>
      </p:sp>
    </p:spTree>
    <p:extLst>
      <p:ext uri="{BB962C8B-B14F-4D97-AF65-F5344CB8AC3E}">
        <p14:creationId xmlns:p14="http://schemas.microsoft.com/office/powerpoint/2010/main" val="3462693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Source Code Rules – Object Names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9C6466-538B-B29C-E5F2-C272997B7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69458"/>
            <a:ext cx="5571594" cy="43166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1EF09D76-2836-8FFA-1485-8B4683B40F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1469458"/>
            <a:ext cx="5339999" cy="4316650"/>
          </a:xfrm>
        </p:spPr>
        <p:txBody>
          <a:bodyPr anchor="ctr"/>
          <a:lstStyle/>
          <a:p>
            <a:r>
              <a:rPr lang="en-CA" dirty="0">
                <a:latin typeface="+mj-lt"/>
              </a:rPr>
              <a:t>Base name of source file becomes object name</a:t>
            </a:r>
          </a:p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r>
              <a:rPr lang="en-US" dirty="0">
                <a:latin typeface="+mj-lt"/>
              </a:rPr>
              <a:t>If source includes </a:t>
            </a:r>
            <a:r>
              <a:rPr lang="en-US" i="1" dirty="0">
                <a:solidFill>
                  <a:srgbClr val="F05A28"/>
                </a:solidFill>
                <a:latin typeface="+mj-lt"/>
              </a:rPr>
              <a:t>.</a:t>
            </a:r>
            <a:r>
              <a:rPr lang="en-US" i="1" dirty="0" err="1">
                <a:solidFill>
                  <a:srgbClr val="F05A28"/>
                </a:solidFill>
                <a:latin typeface="+mj-lt"/>
              </a:rPr>
              <a:t>pgm</a:t>
            </a:r>
            <a:r>
              <a:rPr lang="en-US" dirty="0">
                <a:latin typeface="+mj-lt"/>
              </a:rPr>
              <a:t>, then it will become a program</a:t>
            </a:r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r>
              <a:rPr lang="en-US" dirty="0">
                <a:latin typeface="+mj-lt"/>
              </a:rPr>
              <a:t>If source does not include </a:t>
            </a:r>
            <a:r>
              <a:rPr lang="en-US" dirty="0">
                <a:solidFill>
                  <a:srgbClr val="F05A28"/>
                </a:solidFill>
                <a:latin typeface="+mj-lt"/>
              </a:rPr>
              <a:t>.</a:t>
            </a:r>
            <a:r>
              <a:rPr lang="en-US" dirty="0" err="1">
                <a:solidFill>
                  <a:srgbClr val="F05A28"/>
                </a:solidFill>
                <a:latin typeface="+mj-lt"/>
              </a:rPr>
              <a:t>pgm</a:t>
            </a:r>
            <a:r>
              <a:rPr lang="en-US" dirty="0">
                <a:latin typeface="+mj-lt"/>
              </a:rPr>
              <a:t>, then it will become a module, </a:t>
            </a:r>
            <a:r>
              <a:rPr lang="en-US" dirty="0" err="1">
                <a:latin typeface="+mj-lt"/>
              </a:rPr>
              <a:t>cmd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dtaara</a:t>
            </a:r>
            <a:r>
              <a:rPr lang="en-US" dirty="0">
                <a:latin typeface="+mj-lt"/>
              </a:rPr>
              <a:t>, etc.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Assumes binder source (</a:t>
            </a:r>
            <a:r>
              <a:rPr lang="en-US" i="1" dirty="0">
                <a:solidFill>
                  <a:srgbClr val="F05A28"/>
                </a:solidFill>
                <a:latin typeface="+mj-lt"/>
              </a:rPr>
              <a:t>.</a:t>
            </a:r>
            <a:r>
              <a:rPr lang="en-US" i="1" dirty="0" err="1">
                <a:solidFill>
                  <a:srgbClr val="F05A28"/>
                </a:solidFill>
                <a:latin typeface="+mj-lt"/>
              </a:rPr>
              <a:t>bnd</a:t>
            </a:r>
            <a:r>
              <a:rPr lang="en-US" dirty="0">
                <a:latin typeface="+mj-lt"/>
              </a:rPr>
              <a:t>/</a:t>
            </a:r>
            <a:r>
              <a:rPr lang="en-US" i="1" dirty="0">
                <a:solidFill>
                  <a:srgbClr val="F05A28"/>
                </a:solidFill>
                <a:latin typeface="+mj-lt"/>
              </a:rPr>
              <a:t>.binder</a:t>
            </a:r>
            <a:r>
              <a:rPr lang="en-US" dirty="0">
                <a:latin typeface="+mj-lt"/>
              </a:rPr>
              <a:t>) is a service program</a:t>
            </a:r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6384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Source Code Rules – Long File Names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1EF09D76-2836-8FFA-1485-8B4683B40F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6753" y="1490496"/>
            <a:ext cx="10878492" cy="46893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1670FF"/>
                </a:solidFill>
                <a:latin typeface="+mj-lt"/>
              </a:rPr>
              <a:t>Source Orbit will generate a deterministic object name based on the file name</a:t>
            </a:r>
            <a:endParaRPr lang="en-CA" dirty="0">
              <a:solidFill>
                <a:srgbClr val="1670FF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0BBE61-468A-F99F-FE23-C2D1FF271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53" y="2006034"/>
            <a:ext cx="10878493" cy="37988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3039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Source Code Rules – Unresolved Objects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525377-A7AF-8147-1883-BBE2E8F10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474" y="1792428"/>
            <a:ext cx="8338503" cy="4635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72706F-C850-01B1-AFFC-D8BA4A81DF77}"/>
              </a:ext>
            </a:extLst>
          </p:cNvPr>
          <p:cNvSpPr txBox="1"/>
          <p:nvPr/>
        </p:nvSpPr>
        <p:spPr>
          <a:xfrm>
            <a:off x="237356" y="4096566"/>
            <a:ext cx="135385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Create file in project root</a:t>
            </a:r>
            <a:endParaRPr lang="en-CA" sz="1300" dirty="0">
              <a:latin typeface="+mj-lt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B9ADAF5-67FB-50F5-D50A-4181B0FB95E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591209" y="4342788"/>
            <a:ext cx="855617" cy="87387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DB66783-8861-E914-0A7E-C68791CB933F}"/>
              </a:ext>
            </a:extLst>
          </p:cNvPr>
          <p:cNvSpPr txBox="1"/>
          <p:nvPr/>
        </p:nvSpPr>
        <p:spPr>
          <a:xfrm>
            <a:off x="10330398" y="2222371"/>
            <a:ext cx="175760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List objects/source that are in another repository or already exist in a library</a:t>
            </a:r>
            <a:endParaRPr lang="en-CA" sz="1300" dirty="0">
              <a:latin typeface="+mj-l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05DBAC-C803-1152-84CF-A2ABC9DFCECD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9529643" y="2668647"/>
            <a:ext cx="800755" cy="223138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A873DB5-9A70-E841-5A5C-DCFBA3DF2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967" y="934007"/>
            <a:ext cx="4222065" cy="5986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EE682CD-2D9C-E4C2-BDBE-20F0A53FA66A}"/>
              </a:ext>
            </a:extLst>
          </p:cNvPr>
          <p:cNvSpPr txBox="1"/>
          <p:nvPr/>
        </p:nvSpPr>
        <p:spPr>
          <a:xfrm>
            <a:off x="177521" y="1086382"/>
            <a:ext cx="141368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Source Orbit will complain about unresolved objects</a:t>
            </a:r>
            <a:endParaRPr lang="en-CA" sz="1300" dirty="0">
              <a:latin typeface="+mj-lt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B13E547-668A-14B9-9589-4D3CFA264D3F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 flipV="1">
            <a:off x="1591209" y="1233333"/>
            <a:ext cx="2393758" cy="29932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6A73ABB-F373-73C9-DDB3-56EA13D2A977}"/>
              </a:ext>
            </a:extLst>
          </p:cNvPr>
          <p:cNvSpPr txBox="1"/>
          <p:nvPr/>
        </p:nvSpPr>
        <p:spPr>
          <a:xfrm>
            <a:off x="10330398" y="3872491"/>
            <a:ext cx="175760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For service programs, list exports by indenting after reference</a:t>
            </a:r>
            <a:endParaRPr lang="en-CA" sz="1300" dirty="0">
              <a:latin typeface="+mj-lt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C9DCD5-C2B5-DE88-D43C-7EE1B0223210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9537383" y="3704714"/>
            <a:ext cx="793015" cy="61405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0511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Practical Use Cases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27344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New Pull Request…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340246-9EFC-F740-5950-BD1EDA31D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917" y="798896"/>
            <a:ext cx="8066166" cy="56395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5423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Trigger a Workflow…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2C5A9F-477C-01E0-018D-11FE79B48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868" y="784978"/>
            <a:ext cx="7548264" cy="577385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58854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Post a Comment…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DF7B24-955F-F4B3-DB20-98657F697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04" y="869249"/>
            <a:ext cx="10359992" cy="5119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7036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 Impact Analysis….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66092-0A4E-B5CB-B634-21C7C8549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06" y="868003"/>
            <a:ext cx="10369387" cy="55520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1290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 Build Status…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9762B1-361B-EB69-4C37-A8D6D20B8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854" y="885524"/>
            <a:ext cx="10246292" cy="55249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12721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Demo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3650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What Does Modern Development Look Like?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5B481-DC2B-9B12-9F25-6895B5877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81" y="1094410"/>
            <a:ext cx="11384038" cy="500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090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Any Questions?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66544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Important Links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673471"/>
          </a:xfrm>
        </p:spPr>
        <p:txBody>
          <a:bodyPr/>
          <a:lstStyle/>
          <a:p>
            <a:pPr marL="0" indent="0">
              <a:buNone/>
            </a:pPr>
            <a:r>
              <a:rPr lang="en-CA" b="1" dirty="0" err="1">
                <a:latin typeface="+mj-lt"/>
              </a:rPr>
              <a:t>ibmi</a:t>
            </a:r>
            <a:r>
              <a:rPr lang="en-CA" b="1" dirty="0">
                <a:latin typeface="+mj-lt"/>
              </a:rPr>
              <a:t>-ci</a:t>
            </a:r>
          </a:p>
          <a:p>
            <a:r>
              <a:rPr lang="en-CA" sz="1600" dirty="0">
                <a:latin typeface="+mj-lt"/>
              </a:rPr>
              <a:t>NPM				</a:t>
            </a:r>
            <a:r>
              <a:rPr lang="en-CA" sz="1600" dirty="0">
                <a:latin typeface="+mj-lt"/>
                <a:hlinkClick r:id="rId2"/>
              </a:rPr>
              <a:t>https://www.npmjs.com/package/@ibm/ibmi-ci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GitHub Repository		</a:t>
            </a:r>
            <a:r>
              <a:rPr lang="en-CA" sz="1600" dirty="0">
                <a:latin typeface="+mj-lt"/>
                <a:hlinkClick r:id="rId3"/>
              </a:rPr>
              <a:t>https://github.com/IBM/ibmi-ci</a:t>
            </a:r>
            <a:endParaRPr lang="en-CA" sz="1600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pPr marL="0" indent="0">
              <a:buNone/>
            </a:pPr>
            <a:r>
              <a:rPr lang="en-CA" b="1" dirty="0">
                <a:latin typeface="+mj-lt"/>
              </a:rPr>
              <a:t>Source Orbit</a:t>
            </a:r>
          </a:p>
          <a:p>
            <a:r>
              <a:rPr lang="en-CA" sz="1600" dirty="0">
                <a:latin typeface="+mj-lt"/>
              </a:rPr>
              <a:t>NPM				</a:t>
            </a:r>
            <a:r>
              <a:rPr lang="en-CA" sz="1600" dirty="0">
                <a:latin typeface="+mj-lt"/>
                <a:hlinkClick r:id="rId4"/>
              </a:rPr>
              <a:t>https://www.npmjs.com/package/@ibm/sourceorbit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Extension			</a:t>
            </a:r>
            <a:r>
              <a:rPr lang="en-CA" sz="1600" dirty="0">
                <a:latin typeface="+mj-lt"/>
                <a:hlinkClick r:id="rId5"/>
              </a:rPr>
              <a:t>https://marketplace.visualstudio.com/items?itemName=IBM.vscode-sourceorbit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Documentation 			</a:t>
            </a:r>
            <a:r>
              <a:rPr lang="en-CA" sz="1600" dirty="0">
                <a:latin typeface="+mj-lt"/>
                <a:hlinkClick r:id="rId6"/>
              </a:rPr>
              <a:t>https://ibm.github.io/sourceorbit/#/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GitHub Repository		</a:t>
            </a:r>
            <a:r>
              <a:rPr lang="en-CA" sz="1600" dirty="0">
                <a:latin typeface="+mj-lt"/>
                <a:hlinkClick r:id="rId7"/>
              </a:rPr>
              <a:t>https://github.com/IBM/sourceorbit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SSH on IBM </a:t>
            </a:r>
            <a:r>
              <a:rPr lang="en-CA" sz="1600" b="1" dirty="0" err="1">
                <a:latin typeface="+mj-lt"/>
              </a:rPr>
              <a:t>i</a:t>
            </a:r>
            <a:endParaRPr lang="en-CA" sz="1600" b="1" dirty="0">
              <a:latin typeface="+mj-lt"/>
            </a:endParaRPr>
          </a:p>
          <a:p>
            <a:r>
              <a:rPr lang="en-CA" sz="1600" dirty="0">
                <a:latin typeface="+mj-lt"/>
              </a:rPr>
              <a:t>Setup Instructions		 </a:t>
            </a:r>
            <a:r>
              <a:rPr lang="en-CA" sz="1600" dirty="0">
                <a:latin typeface="+mj-lt"/>
                <a:hlinkClick r:id="rId8"/>
              </a:rPr>
              <a:t>https://www.seidengroup.com/how-to-configure-and-use-ssh-on-ibm-i/</a:t>
            </a:r>
            <a:endParaRPr lang="en-CA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44613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812" y="221657"/>
            <a:ext cx="10210800" cy="44248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b="1" dirty="0">
                <a:latin typeface="+mj-lt"/>
              </a:rPr>
              <a:t>For More Information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377"/>
            <a:fld id="{C86DB6BA-D2A3-0548-99DE-7EA3F6D8C650}" type="slidenum"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  <a:pPr defTabSz="914377"/>
              <a:t>42</a:t>
            </a:fld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4" name="Group 7"/>
          <p:cNvGraphicFramePr>
            <a:graphicFrameLocks noGrp="1"/>
          </p:cNvGraphicFramePr>
          <p:nvPr/>
        </p:nvGraphicFramePr>
        <p:xfrm>
          <a:off x="386178" y="809977"/>
          <a:ext cx="11241666" cy="5659344"/>
        </p:xfrm>
        <a:graphic>
          <a:graphicData uri="http://schemas.openxmlformats.org/drawingml/2006/table">
            <a:tbl>
              <a:tblPr/>
              <a:tblGrid>
                <a:gridCol w="7335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5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0523">
                <a:tc>
                  <a:txBody>
                    <a:bodyPr/>
                    <a:lstStyle/>
                    <a:p>
                      <a:pPr marL="176213" marR="0" lvl="0" indent="-1762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Links You Need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Twitter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#Hashtags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8821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i Home Page: 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2"/>
                        </a:rPr>
                        <a:t>https://www.ibm.com/it-infrastructure/power/os/ibm-i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(find link to Forrester Study and updated IBM i Strategy Whitepaper)</a:t>
                      </a: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Strategy Whitepaper: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3"/>
                        </a:rPr>
                        <a:t>https://www.ibm.com/it-infrastructure/us-en/resources/power/i-strategy-roadmap/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Client Success:   </a:t>
                      </a:r>
                      <a:r>
                        <a:rPr lang="en-US" sz="1500" u="sng" dirty="0">
                          <a:latin typeface="+mj-lt"/>
                          <a:hlinkClick r:id="rId4"/>
                        </a:rPr>
                        <a:t>https://www.ibm.com/it-infrastructure/us-en/resources/power/ibm-i-customer-stories/</a:t>
                      </a:r>
                      <a:endParaRPr lang="en-US" sz="1500" u="sng" dirty="0">
                        <a:latin typeface="+mj-lt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Support Life Cycle: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5"/>
                        </a:rPr>
                        <a:t>https://www.ibm.com/support/lifecycle/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License Topics: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6"/>
                        </a:rPr>
                        <a:t>https://www-01.ibm.com/support/docview.wss?uid=nas8N1022087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Fortra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IBM i Marketplace Survey </a:t>
                      </a:r>
                      <a:r>
                        <a:rPr lang="en-US" sz="1500" dirty="0">
                          <a:latin typeface="+mj-lt"/>
                          <a:hlinkClick r:id="rId7"/>
                        </a:rPr>
                        <a:t>https://www.fortra.com/resources/guides/ibm-i-marketplace-survey-results</a:t>
                      </a:r>
                      <a:endParaRPr lang="en-US" sz="1500" dirty="0">
                        <a:latin typeface="+mj-lt"/>
                      </a:endParaRPr>
                    </a:p>
                  </a:txBody>
                  <a:tcPr marL="121927" marR="121927" marT="45691" marB="4569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8"/>
                        </a:rPr>
                        <a:t>@IBMSystems</a:t>
                      </a: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9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9"/>
                        </a:rPr>
                        <a:t>COMMONug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0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0"/>
                        </a:rPr>
                        <a:t>IBMChampions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1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1"/>
                        </a:rPr>
                        <a:t>IBMSystemsISVs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2"/>
                        </a:rPr>
                        <a:t>@IBMiMag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3"/>
                        </a:rPr>
                        <a:t>@ITJungleNews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4"/>
                        </a:rPr>
                        <a:t>@SAPonIBMi</a:t>
                      </a: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 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5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5"/>
                        </a:rPr>
                        <a:t>SiDforIBMi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PowerSystems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IBMi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#IBMAIX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#POWER9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LinuxonPower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OpenPOWER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HANAonPower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ITinfrastructure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OpenSource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HybridCloud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BigData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185" name="Picture 5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4700" y="1851948"/>
            <a:ext cx="540144" cy="490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0822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68905-D52C-C2CF-967D-A151C789D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8"/>
            <a:ext cx="3200400" cy="5426115"/>
          </a:xfrm>
        </p:spPr>
        <p:txBody>
          <a:bodyPr anchor="ctr">
            <a:normAutofit/>
          </a:bodyPr>
          <a:lstStyle/>
          <a:p>
            <a:r>
              <a:rPr lang="en-US" sz="3200" b="1" dirty="0"/>
              <a:t>Automating Builds in Git on IBM i - Sanjula Ganepola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39EC3-F03D-D5FA-FE4B-9614DE908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600" y="731520"/>
            <a:ext cx="6625354" cy="975899"/>
          </a:xfrm>
        </p:spPr>
        <p:txBody>
          <a:bodyPr/>
          <a:lstStyle/>
          <a:p>
            <a:r>
              <a:rPr lang="en-US" sz="2000" dirty="0"/>
              <a:t>Please take the last minute of this session to complete the evaluation. A direct link to the evaluation can be found using the QR code below.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0C6540-7AE7-6B06-68A8-4AC81C925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84370"/>
            <a:ext cx="4142110" cy="414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9480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3754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Development with Git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Source is managed by Git</a:t>
            </a:r>
          </a:p>
          <a:p>
            <a:pPr lvl="1"/>
            <a:r>
              <a:rPr lang="en-CA" dirty="0">
                <a:latin typeface="+mj-lt"/>
              </a:rPr>
              <a:t>Complete change history</a:t>
            </a:r>
          </a:p>
          <a:p>
            <a:pPr lvl="1"/>
            <a:r>
              <a:rPr lang="en-CA" dirty="0">
                <a:latin typeface="+mj-lt"/>
              </a:rPr>
              <a:t>Branching and merging capabilities</a:t>
            </a:r>
          </a:p>
          <a:p>
            <a:pPr lvl="1"/>
            <a:r>
              <a:rPr lang="en-CA" dirty="0">
                <a:latin typeface="+mj-lt"/>
              </a:rPr>
              <a:t>Traceability</a:t>
            </a:r>
          </a:p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Variety of options for Git hosting services</a:t>
            </a:r>
          </a:p>
          <a:p>
            <a:pPr lvl="1"/>
            <a:r>
              <a:rPr lang="en-CA" dirty="0">
                <a:latin typeface="+mj-lt"/>
              </a:rPr>
              <a:t>GitHub, GitLab, Azure DevOps, </a:t>
            </a:r>
            <a:r>
              <a:rPr lang="en-CA" dirty="0" err="1">
                <a:latin typeface="+mj-lt"/>
              </a:rPr>
              <a:t>etc</a:t>
            </a:r>
            <a:endParaRPr lang="en-CA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5AAD4F-A301-14CE-6DF7-6B738F7037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532" r="38730" b="53227"/>
          <a:stretch/>
        </p:blipFill>
        <p:spPr>
          <a:xfrm>
            <a:off x="9254552" y="611749"/>
            <a:ext cx="2772229" cy="25071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163BA7-252F-010D-945C-183A27C55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261" y="3428999"/>
            <a:ext cx="6132799" cy="29553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3224A8-0499-EEC3-D1CE-C88199AE3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510" y="4079084"/>
            <a:ext cx="1870948" cy="1655158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E39A62F-2B30-0D9F-AC95-BD86469C7A52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017458" y="4906663"/>
            <a:ext cx="222680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075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Why use Git?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B8FC2B3-4DC3-7DC3-0CC1-5BDBA3FE2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26197" y="1817504"/>
            <a:ext cx="630000" cy="63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EAEAED-BD0F-C219-659F-8F8447953ACE}"/>
              </a:ext>
            </a:extLst>
          </p:cNvPr>
          <p:cNvSpPr txBox="1"/>
          <p:nvPr/>
        </p:nvSpPr>
        <p:spPr>
          <a:xfrm>
            <a:off x="1184426" y="2447504"/>
            <a:ext cx="25135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Remote Git Repo (GitHub, GitLab, Azure, BitBucket, etc.)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09963-5735-7C87-6068-F3E7631C6A3B}"/>
              </a:ext>
            </a:extLst>
          </p:cNvPr>
          <p:cNvSpPr txBox="1"/>
          <p:nvPr/>
        </p:nvSpPr>
        <p:spPr>
          <a:xfrm>
            <a:off x="921277" y="1206608"/>
            <a:ext cx="3263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Distributed 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EB861-FE59-00BB-589D-6EB91E094E53}"/>
              </a:ext>
            </a:extLst>
          </p:cNvPr>
          <p:cNvSpPr txBox="1"/>
          <p:nvPr/>
        </p:nvSpPr>
        <p:spPr>
          <a:xfrm>
            <a:off x="4907280" y="1205403"/>
            <a:ext cx="6650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Version Control and Git Workflow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896A68-6302-8F07-6A66-28E6428F7863}"/>
              </a:ext>
            </a:extLst>
          </p:cNvPr>
          <p:cNvSpPr txBox="1"/>
          <p:nvPr/>
        </p:nvSpPr>
        <p:spPr>
          <a:xfrm>
            <a:off x="393021" y="5608969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Developer A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AE36794-8F8E-10E3-C1F9-06655A314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1063" y="4978969"/>
            <a:ext cx="630000" cy="63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40FD035-5FAE-E263-1AB0-5E3B23672A5E}"/>
              </a:ext>
            </a:extLst>
          </p:cNvPr>
          <p:cNvSpPr txBox="1"/>
          <p:nvPr/>
        </p:nvSpPr>
        <p:spPr>
          <a:xfrm>
            <a:off x="2374221" y="5608969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Developer B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08A1E85-5EE6-B523-7B17-38A79D275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12263" y="4978969"/>
            <a:ext cx="630000" cy="63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6E086ED-753C-37B0-A013-22B0B409B98E}"/>
              </a:ext>
            </a:extLst>
          </p:cNvPr>
          <p:cNvCxnSpPr>
            <a:cxnSpLocks/>
            <a:stCxn id="4" idx="2"/>
            <a:endCxn id="20" idx="0"/>
          </p:cNvCxnSpPr>
          <p:nvPr/>
        </p:nvCxnSpPr>
        <p:spPr>
          <a:xfrm flipH="1">
            <a:off x="1446063" y="3370834"/>
            <a:ext cx="995134" cy="160813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1ECC2C1-AC4D-0ED7-1F17-D31625D6C670}"/>
              </a:ext>
            </a:extLst>
          </p:cNvPr>
          <p:cNvCxnSpPr>
            <a:cxnSpLocks/>
            <a:stCxn id="4" idx="2"/>
            <a:endCxn id="24" idx="0"/>
          </p:cNvCxnSpPr>
          <p:nvPr/>
        </p:nvCxnSpPr>
        <p:spPr>
          <a:xfrm>
            <a:off x="2441197" y="3370834"/>
            <a:ext cx="986066" cy="160813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8564895-6B1E-F0FC-9306-1686C73B6614}"/>
              </a:ext>
            </a:extLst>
          </p:cNvPr>
          <p:cNvSpPr txBox="1"/>
          <p:nvPr/>
        </p:nvSpPr>
        <p:spPr>
          <a:xfrm>
            <a:off x="4775582" y="2104444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9B4C9C"/>
                </a:solidFill>
                <a:latin typeface="+mj-lt"/>
              </a:rPr>
              <a:t>master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276E89-EA08-DE3C-08AF-3D1171F18A3D}"/>
              </a:ext>
            </a:extLst>
          </p:cNvPr>
          <p:cNvSpPr txBox="1"/>
          <p:nvPr/>
        </p:nvSpPr>
        <p:spPr>
          <a:xfrm>
            <a:off x="4775582" y="3219256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F05A28"/>
                </a:solidFill>
                <a:latin typeface="+mj-lt"/>
              </a:rPr>
              <a:t>release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346AF25-F592-68CB-A93E-D42DF6BCF7E7}"/>
              </a:ext>
            </a:extLst>
          </p:cNvPr>
          <p:cNvSpPr txBox="1"/>
          <p:nvPr/>
        </p:nvSpPr>
        <p:spPr>
          <a:xfrm>
            <a:off x="4775581" y="4352159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FFB600"/>
                </a:solidFill>
                <a:latin typeface="+mj-lt"/>
              </a:rPr>
              <a:t>feature/new-input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862008-34AA-9233-D66B-C4932A71F68F}"/>
              </a:ext>
            </a:extLst>
          </p:cNvPr>
          <p:cNvSpPr txBox="1"/>
          <p:nvPr/>
        </p:nvSpPr>
        <p:spPr>
          <a:xfrm>
            <a:off x="4775580" y="5466971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6DC8D7"/>
                </a:solidFill>
                <a:latin typeface="+mj-lt"/>
              </a:rPr>
              <a:t>bug/broken-logic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1DE9A7D6-BC12-C745-0BFD-56ED126F1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6537316" y="2010065"/>
            <a:ext cx="540000" cy="5400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C4961A41-27B0-C902-AD3A-6E5CC2F749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7628807" y="2019110"/>
            <a:ext cx="540000" cy="5400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03BAE1CE-B911-0872-55BE-E15AD39B4B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8720298" y="2019110"/>
            <a:ext cx="540000" cy="5400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0D0AE1D3-BDD2-1D0C-1899-14F9444121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9811789" y="2019110"/>
            <a:ext cx="540000" cy="5400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F6CC2B63-622F-793C-79FE-AEBB5D0CB5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0903280" y="2010065"/>
            <a:ext cx="540000" cy="5400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BE1B840E-69F8-7DD0-8EC5-6D3684CE73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7628807" y="3141459"/>
            <a:ext cx="540000" cy="5400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C97FFFCB-E8C0-2764-2B4C-EB7E6A6848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8720298" y="3141459"/>
            <a:ext cx="540000" cy="5400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A74A644D-FBE9-B2BE-3E7F-AAEE88E59A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9811789" y="3141459"/>
            <a:ext cx="540000" cy="5400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4A20F30C-196B-F84D-5641-05A4D7E441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10903280" y="3139085"/>
            <a:ext cx="540000" cy="5400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74B9E23B-6B33-F9CA-6A4C-DCA66446BC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9811789" y="4263537"/>
            <a:ext cx="540000" cy="5400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9FCBE853-7178-0761-5529-0FC7EC7AFA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400000">
            <a:off x="8720298" y="5384728"/>
            <a:ext cx="540000" cy="5400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C81F9E58-83A3-A0D6-3F52-E2B567CE02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400000">
            <a:off x="9811789" y="5384728"/>
            <a:ext cx="540000" cy="540000"/>
          </a:xfrm>
          <a:prstGeom prst="rect">
            <a:avLst/>
          </a:prstGeom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F92632-7BB2-5E6D-E0B7-446DC9C100D8}"/>
              </a:ext>
            </a:extLst>
          </p:cNvPr>
          <p:cNvCxnSpPr>
            <a:cxnSpLocks/>
          </p:cNvCxnSpPr>
          <p:nvPr/>
        </p:nvCxnSpPr>
        <p:spPr>
          <a:xfrm>
            <a:off x="6917531" y="2278943"/>
            <a:ext cx="874872" cy="10166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E827DBB-1539-3721-CDF8-47D5CE2A4A9E}"/>
              </a:ext>
            </a:extLst>
          </p:cNvPr>
          <p:cNvCxnSpPr>
            <a:cxnSpLocks/>
          </p:cNvCxnSpPr>
          <p:nvPr/>
        </p:nvCxnSpPr>
        <p:spPr>
          <a:xfrm>
            <a:off x="8009573" y="3411459"/>
            <a:ext cx="871537" cy="0"/>
          </a:xfrm>
          <a:prstGeom prst="line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D521FA8-6BF0-7E82-3680-29DB47C236C1}"/>
              </a:ext>
            </a:extLst>
          </p:cNvPr>
          <p:cNvCxnSpPr>
            <a:cxnSpLocks/>
          </p:cNvCxnSpPr>
          <p:nvPr/>
        </p:nvCxnSpPr>
        <p:spPr>
          <a:xfrm flipV="1">
            <a:off x="8009573" y="2289108"/>
            <a:ext cx="871537" cy="1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47B292C-94F4-7EB8-92EB-33CA2FA0A5BA}"/>
              </a:ext>
            </a:extLst>
          </p:cNvPr>
          <p:cNvCxnSpPr>
            <a:cxnSpLocks/>
          </p:cNvCxnSpPr>
          <p:nvPr/>
        </p:nvCxnSpPr>
        <p:spPr>
          <a:xfrm>
            <a:off x="9104948" y="2289108"/>
            <a:ext cx="869632" cy="0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0A59119-47A1-A570-9C82-B5EC3872F798}"/>
              </a:ext>
            </a:extLst>
          </p:cNvPr>
          <p:cNvCxnSpPr>
            <a:cxnSpLocks/>
          </p:cNvCxnSpPr>
          <p:nvPr/>
        </p:nvCxnSpPr>
        <p:spPr>
          <a:xfrm flipV="1">
            <a:off x="10191750" y="2280064"/>
            <a:ext cx="872490" cy="9044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D64E3B3-7280-3E14-CDC7-D0548F59F3E3}"/>
              </a:ext>
            </a:extLst>
          </p:cNvPr>
          <p:cNvCxnSpPr>
            <a:cxnSpLocks/>
          </p:cNvCxnSpPr>
          <p:nvPr/>
        </p:nvCxnSpPr>
        <p:spPr>
          <a:xfrm flipH="1">
            <a:off x="10191750" y="3411459"/>
            <a:ext cx="872490" cy="0"/>
          </a:xfrm>
          <a:prstGeom prst="line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8108771-3ABB-6AFA-B5F5-E8350DBB247F}"/>
              </a:ext>
            </a:extLst>
          </p:cNvPr>
          <p:cNvCxnSpPr>
            <a:cxnSpLocks/>
          </p:cNvCxnSpPr>
          <p:nvPr/>
        </p:nvCxnSpPr>
        <p:spPr>
          <a:xfrm flipH="1">
            <a:off x="9104948" y="3411459"/>
            <a:ext cx="869632" cy="0"/>
          </a:xfrm>
          <a:prstGeom prst="line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94E1F309-3DEE-0288-C023-A5B5090E0804}"/>
              </a:ext>
            </a:extLst>
          </p:cNvPr>
          <p:cNvCxnSpPr>
            <a:cxnSpLocks/>
          </p:cNvCxnSpPr>
          <p:nvPr/>
        </p:nvCxnSpPr>
        <p:spPr>
          <a:xfrm flipH="1">
            <a:off x="9098280" y="5654728"/>
            <a:ext cx="868680" cy="0"/>
          </a:xfrm>
          <a:prstGeom prst="line">
            <a:avLst/>
          </a:prstGeom>
          <a:ln w="38100">
            <a:solidFill>
              <a:srgbClr val="6DC8D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47637A27-09F2-B5FD-ADDB-8F48C35608DF}"/>
              </a:ext>
            </a:extLst>
          </p:cNvPr>
          <p:cNvCxnSpPr>
            <a:cxnSpLocks/>
            <a:stCxn id="54" idx="3"/>
          </p:cNvCxnSpPr>
          <p:nvPr/>
        </p:nvCxnSpPr>
        <p:spPr>
          <a:xfrm rot="16200000" flipH="1">
            <a:off x="6869162" y="2488219"/>
            <a:ext cx="861396" cy="985088"/>
          </a:xfrm>
          <a:prstGeom prst="bentConnector2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4E27B0F-D1D0-2499-EEEF-49F9D1266609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5959" y="4176487"/>
            <a:ext cx="1970181" cy="980122"/>
          </a:xfrm>
          <a:prstGeom prst="bentConnector3">
            <a:avLst>
              <a:gd name="adj1" fmla="val 100135"/>
            </a:avLst>
          </a:prstGeom>
          <a:ln w="38100">
            <a:solidFill>
              <a:srgbClr val="6DC8D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C1F63A81-C525-F0A7-B723-730C9547E928}"/>
              </a:ext>
            </a:extLst>
          </p:cNvPr>
          <p:cNvCxnSpPr>
            <a:endCxn id="67" idx="2"/>
          </p:cNvCxnSpPr>
          <p:nvPr/>
        </p:nvCxnSpPr>
        <p:spPr>
          <a:xfrm rot="16200000" flipH="1">
            <a:off x="8978037" y="3699784"/>
            <a:ext cx="852079" cy="815426"/>
          </a:xfrm>
          <a:prstGeom prst="bentConnector2">
            <a:avLst/>
          </a:prstGeom>
          <a:ln w="38100">
            <a:solidFill>
              <a:srgbClr val="FFB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64086DF0-D0A0-814D-36E3-6FEEAE017F17}"/>
              </a:ext>
            </a:extLst>
          </p:cNvPr>
          <p:cNvCxnSpPr>
            <a:stCxn id="67" idx="0"/>
            <a:endCxn id="63" idx="3"/>
          </p:cNvCxnSpPr>
          <p:nvPr/>
        </p:nvCxnSpPr>
        <p:spPr>
          <a:xfrm flipV="1">
            <a:off x="10351789" y="3679085"/>
            <a:ext cx="821491" cy="854452"/>
          </a:xfrm>
          <a:prstGeom prst="bentConnector2">
            <a:avLst/>
          </a:prstGeom>
          <a:ln w="38100">
            <a:solidFill>
              <a:srgbClr val="FFB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6FE98163-0E79-8000-EAD1-D69911231A71}"/>
              </a:ext>
            </a:extLst>
          </p:cNvPr>
          <p:cNvCxnSpPr>
            <a:cxnSpLocks/>
          </p:cNvCxnSpPr>
          <p:nvPr/>
        </p:nvCxnSpPr>
        <p:spPr>
          <a:xfrm>
            <a:off x="11293793" y="3408798"/>
            <a:ext cx="263494" cy="0"/>
          </a:xfrm>
          <a:prstGeom prst="straightConnector1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265A2CC9-D664-412A-E710-AB90044F2B8B}"/>
              </a:ext>
            </a:extLst>
          </p:cNvPr>
          <p:cNvCxnSpPr>
            <a:cxnSpLocks/>
          </p:cNvCxnSpPr>
          <p:nvPr/>
        </p:nvCxnSpPr>
        <p:spPr>
          <a:xfrm>
            <a:off x="10202462" y="5650972"/>
            <a:ext cx="263494" cy="0"/>
          </a:xfrm>
          <a:prstGeom prst="straightConnector1">
            <a:avLst/>
          </a:prstGeom>
          <a:ln w="38100">
            <a:solidFill>
              <a:srgbClr val="6DC8D7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493B6289-6EED-887C-364E-C504FD2F5E4A}"/>
              </a:ext>
            </a:extLst>
          </p:cNvPr>
          <p:cNvCxnSpPr>
            <a:cxnSpLocks/>
          </p:cNvCxnSpPr>
          <p:nvPr/>
        </p:nvCxnSpPr>
        <p:spPr>
          <a:xfrm>
            <a:off x="11294022" y="2278943"/>
            <a:ext cx="263494" cy="0"/>
          </a:xfrm>
          <a:prstGeom prst="straightConnector1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005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Local Development Experience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IBM </a:t>
            </a:r>
            <a:r>
              <a:rPr lang="en-CA" dirty="0" err="1">
                <a:latin typeface="+mj-lt"/>
              </a:rPr>
              <a:t>i</a:t>
            </a:r>
            <a:endParaRPr lang="en-CA" dirty="0">
              <a:latin typeface="+mj-lt"/>
            </a:endParaRP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IBM </a:t>
            </a:r>
            <a:r>
              <a:rPr lang="en-CA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integration via open-source extensions</a:t>
            </a:r>
          </a:p>
          <a:p>
            <a:pPr lvl="1"/>
            <a:r>
              <a:rPr lang="en-CA" dirty="0">
                <a:latin typeface="+mj-lt"/>
              </a:rPr>
              <a:t>Support for </a:t>
            </a:r>
            <a:r>
              <a:rPr lang="en-US" dirty="0">
                <a:latin typeface="+mj-lt"/>
              </a:rPr>
              <a:t>RPGLE, COBOL, CL, SQL, and more</a:t>
            </a:r>
            <a:r>
              <a:rPr lang="en-CA" dirty="0">
                <a:latin typeface="+mj-lt"/>
              </a:rPr>
              <a:t>!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Git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First class Git support</a:t>
            </a:r>
          </a:p>
          <a:p>
            <a:pPr lvl="1"/>
            <a:r>
              <a:rPr lang="en-CA" dirty="0">
                <a:latin typeface="+mj-lt"/>
              </a:rPr>
              <a:t>Hundreds of Git tools</a:t>
            </a:r>
          </a:p>
          <a:p>
            <a:endParaRPr lang="en-CA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F7CC4E-5A3C-FD4C-345E-7F5C32BFC3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96" r="74862" b="54491"/>
          <a:stretch/>
        </p:blipFill>
        <p:spPr>
          <a:xfrm>
            <a:off x="9370209" y="798833"/>
            <a:ext cx="2714171" cy="22777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D7A731-774A-F506-C36F-ABA9C0DA7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251" y="3076575"/>
            <a:ext cx="5646516" cy="33526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AAC674-B7B1-8F03-9150-7396D8B809E7}"/>
              </a:ext>
            </a:extLst>
          </p:cNvPr>
          <p:cNvSpPr txBox="1"/>
          <p:nvPr/>
        </p:nvSpPr>
        <p:spPr>
          <a:xfrm>
            <a:off x="908086" y="4973035"/>
            <a:ext cx="167232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View a graphical representation of incoming and outgoing commits</a:t>
            </a:r>
            <a:endParaRPr lang="en-CA" sz="1300" dirty="0">
              <a:latin typeface="+mj-lt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B7DAFD-91F2-475D-06FA-9CB84E5F52E2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580411" y="4905375"/>
            <a:ext cx="939077" cy="51393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AC80F26-D0DE-A750-13D2-B87E437B5C07}"/>
              </a:ext>
            </a:extLst>
          </p:cNvPr>
          <p:cNvSpPr txBox="1"/>
          <p:nvPr/>
        </p:nvSpPr>
        <p:spPr>
          <a:xfrm>
            <a:off x="1052484" y="3450657"/>
            <a:ext cx="167232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300" dirty="0">
                <a:latin typeface="+mj-lt"/>
              </a:rPr>
              <a:t>View current repository changes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450007-AC4A-8667-17C2-E6F835318F33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724809" y="3696879"/>
            <a:ext cx="794679" cy="63223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5FC09A2-E774-3AEC-100C-3370CDF226ED}"/>
              </a:ext>
            </a:extLst>
          </p:cNvPr>
          <p:cNvSpPr txBox="1"/>
          <p:nvPr/>
        </p:nvSpPr>
        <p:spPr>
          <a:xfrm>
            <a:off x="9777079" y="3535204"/>
            <a:ext cx="141916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View changes line by line</a:t>
            </a:r>
            <a:endParaRPr lang="en-CA" sz="1300" dirty="0">
              <a:latin typeface="+mj-l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B5889F-BB9E-C436-19D5-863759A7BAD4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8690897" y="3781426"/>
            <a:ext cx="1086182" cy="27856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85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How to work efficiently with these 3 components?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5B481-DC2B-9B12-9F25-6895B5877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81" y="1094410"/>
            <a:ext cx="11384038" cy="5005051"/>
          </a:xfrm>
          <a:prstGeom prst="rect">
            <a:avLst/>
          </a:prstGeom>
        </p:spPr>
      </p:pic>
      <p:sp>
        <p:nvSpPr>
          <p:cNvPr id="4" name="L-Shape 3">
            <a:extLst>
              <a:ext uri="{FF2B5EF4-FFF2-40B4-BE49-F238E27FC236}">
                <a16:creationId xmlns:a16="http://schemas.microsoft.com/office/drawing/2014/main" id="{2D794ABE-D61F-D2B8-014C-82E9C76B30D9}"/>
              </a:ext>
            </a:extLst>
          </p:cNvPr>
          <p:cNvSpPr/>
          <p:nvPr/>
        </p:nvSpPr>
        <p:spPr>
          <a:xfrm flipV="1">
            <a:off x="403981" y="1020278"/>
            <a:ext cx="7045973" cy="5079180"/>
          </a:xfrm>
          <a:prstGeom prst="corner">
            <a:avLst>
              <a:gd name="adj1" fmla="val 49218"/>
              <a:gd name="adj2" fmla="val 72885"/>
            </a:avLst>
          </a:prstGeom>
          <a:ln w="19050">
            <a:solidFill>
              <a:srgbClr val="1670FF"/>
            </a:solidFill>
            <a:prstDash val="sysDash"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1344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Map Git branches to libraries on IBM </a:t>
            </a:r>
            <a:r>
              <a:rPr lang="en-CA" b="1" dirty="0" err="1">
                <a:latin typeface="+mj-lt"/>
              </a:rPr>
              <a:t>i</a:t>
            </a:r>
            <a:endParaRPr lang="en-CA" b="1" dirty="0">
              <a:latin typeface="+mj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B0EE625-29CF-7C48-BA13-259EF3FF6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75" y="1489561"/>
            <a:ext cx="10856049" cy="440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72335"/>
      </p:ext>
    </p:extLst>
  </p:cSld>
  <p:clrMapOvr>
    <a:masterClrMapping/>
  </p:clrMapOvr>
</p:sld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Retrospect">
  <a:themeElements>
    <a:clrScheme name="Custom 3">
      <a:dk1>
        <a:srgbClr val="000000"/>
      </a:dk1>
      <a:lt1>
        <a:sysClr val="window" lastClr="FFFFFF"/>
      </a:lt1>
      <a:dk2>
        <a:srgbClr val="475760"/>
      </a:dk2>
      <a:lt2>
        <a:srgbClr val="D1D1D1"/>
      </a:lt2>
      <a:accent1>
        <a:srgbClr val="E12A3E"/>
      </a:accent1>
      <a:accent2>
        <a:srgbClr val="009CB2"/>
      </a:accent2>
      <a:accent3>
        <a:srgbClr val="E12A3E"/>
      </a:accent3>
      <a:accent4>
        <a:srgbClr val="009CB2"/>
      </a:accent4>
      <a:accent5>
        <a:srgbClr val="475760"/>
      </a:accent5>
      <a:accent6>
        <a:srgbClr val="D1D1D1"/>
      </a:accent6>
      <a:hlink>
        <a:srgbClr val="009CB2"/>
      </a:hlink>
      <a:folHlink>
        <a:srgbClr val="E12A3E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23D573D-CB81-4D93-84F5-3F332E505160}" vid="{3F0FCCF4-F862-42D5-B82E-E18053DEB20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9831</TotalTime>
  <Words>1844</Words>
  <Application>Microsoft Office PowerPoint</Application>
  <PresentationFormat>Widescreen</PresentationFormat>
  <Paragraphs>344</Paragraphs>
  <Slides>44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.AppleSystemUIFont</vt:lpstr>
      <vt:lpstr>Aptos</vt:lpstr>
      <vt:lpstr>Arial</vt:lpstr>
      <vt:lpstr>Calibri</vt:lpstr>
      <vt:lpstr>Century Gothic</vt:lpstr>
      <vt:lpstr>Consolas</vt:lpstr>
      <vt:lpstr>IBM Plex Sans</vt:lpstr>
      <vt:lpstr>Wingdings</vt:lpstr>
      <vt:lpstr>2021 Layouts</vt:lpstr>
      <vt:lpstr>Retrospect</vt:lpstr>
      <vt:lpstr>Automating Builds in Git on IBM i</vt:lpstr>
      <vt:lpstr>Agenda</vt:lpstr>
      <vt:lpstr>The Modern Development Lifecycle with Git</vt:lpstr>
      <vt:lpstr>What Does Modern Development Look Like?</vt:lpstr>
      <vt:lpstr>Development with Git</vt:lpstr>
      <vt:lpstr>Why use Git?</vt:lpstr>
      <vt:lpstr>Local Development Experience</vt:lpstr>
      <vt:lpstr>How to work efficiently with these 3 components?</vt:lpstr>
      <vt:lpstr>Map Git branches to libraries on IBM i</vt:lpstr>
      <vt:lpstr>Build Server</vt:lpstr>
      <vt:lpstr>How to create workflows?</vt:lpstr>
      <vt:lpstr>How to achieve automation with IBM i?</vt:lpstr>
      <vt:lpstr>Unlock Automated Builds with ibmi-ci</vt:lpstr>
      <vt:lpstr>Overview</vt:lpstr>
      <vt:lpstr>CLI Usage</vt:lpstr>
      <vt:lpstr>Simplistic Example</vt:lpstr>
      <vt:lpstr>GitHub Action Example</vt:lpstr>
      <vt:lpstr>Why use environments?</vt:lpstr>
      <vt:lpstr>How do GitHub Actions work?</vt:lpstr>
      <vt:lpstr>What are Events and Runners?</vt:lpstr>
      <vt:lpstr>ILE Dependency Analysis with Source Orbit</vt:lpstr>
      <vt:lpstr>Overview</vt:lpstr>
      <vt:lpstr>CLI Usage</vt:lpstr>
      <vt:lpstr>Repository Cleanup</vt:lpstr>
      <vt:lpstr>Impact Analysis…What Objects Am I Affecting?</vt:lpstr>
      <vt:lpstr>GitHub Action Example</vt:lpstr>
      <vt:lpstr>What is built into the Source Orbit VS Code extension?</vt:lpstr>
      <vt:lpstr>Source migration made easy</vt:lpstr>
      <vt:lpstr>Source Code Rules – Supported Extensions</vt:lpstr>
      <vt:lpstr>Source Code Rules – Object Names</vt:lpstr>
      <vt:lpstr>Source Code Rules – Long File Names</vt:lpstr>
      <vt:lpstr>Source Code Rules – Unresolved Objects</vt:lpstr>
      <vt:lpstr>Practical Use Cases</vt:lpstr>
      <vt:lpstr>Create New Pull Request…</vt:lpstr>
      <vt:lpstr>Trigger a Workflow…</vt:lpstr>
      <vt:lpstr>Post a Comment…</vt:lpstr>
      <vt:lpstr>View Impact Analysis….</vt:lpstr>
      <vt:lpstr>View Build Status…</vt:lpstr>
      <vt:lpstr>Demo</vt:lpstr>
      <vt:lpstr>Any Questions?</vt:lpstr>
      <vt:lpstr>Important Links</vt:lpstr>
      <vt:lpstr>For More Information</vt:lpstr>
      <vt:lpstr>Automating Builds in Git on IBM i - Sanjula Ganepola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175</cp:revision>
  <dcterms:created xsi:type="dcterms:W3CDTF">2021-01-11T03:24:53Z</dcterms:created>
  <dcterms:modified xsi:type="dcterms:W3CDTF">2024-11-02T21:38:38Z</dcterms:modified>
</cp:coreProperties>
</file>